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2" r:id="rId1"/>
  </p:sldMasterIdLst>
  <p:notesMasterIdLst>
    <p:notesMasterId r:id="rId21"/>
  </p:notesMasterIdLst>
  <p:sldIdLst>
    <p:sldId id="256" r:id="rId2"/>
    <p:sldId id="258" r:id="rId3"/>
    <p:sldId id="257" r:id="rId4"/>
    <p:sldId id="259" r:id="rId5"/>
    <p:sldId id="261" r:id="rId6"/>
    <p:sldId id="263" r:id="rId7"/>
    <p:sldId id="264" r:id="rId8"/>
    <p:sldId id="265" r:id="rId9"/>
    <p:sldId id="267" r:id="rId10"/>
    <p:sldId id="266" r:id="rId11"/>
    <p:sldId id="268" r:id="rId12"/>
    <p:sldId id="269" r:id="rId13"/>
    <p:sldId id="271" r:id="rId14"/>
    <p:sldId id="272" r:id="rId15"/>
    <p:sldId id="274" r:id="rId16"/>
    <p:sldId id="276" r:id="rId17"/>
    <p:sldId id="275" r:id="rId18"/>
    <p:sldId id="270"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98"/>
    <p:restoredTop sz="75834"/>
  </p:normalViewPr>
  <p:slideViewPr>
    <p:cSldViewPr snapToGrid="0" snapToObjects="1">
      <p:cViewPr>
        <p:scale>
          <a:sx n="72" d="100"/>
          <a:sy n="72" d="100"/>
        </p:scale>
        <p:origin x="144" y="9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4DFC8F-3AD6-E64E-8AA0-107E1928CF6F}" type="datetimeFigureOut">
              <a:rPr kumimoji="1" lang="zh-CN" altLang="en-US" smtClean="0"/>
              <a:t>2017/9/23</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BED879-400B-394C-957A-E0B7D5858CF1}" type="slidenum">
              <a:rPr kumimoji="1" lang="zh-CN" altLang="en-US" smtClean="0"/>
              <a:t>‹#›</a:t>
            </a:fld>
            <a:endParaRPr kumimoji="1" lang="zh-CN" altLang="en-US"/>
          </a:p>
        </p:txBody>
      </p:sp>
    </p:spTree>
    <p:extLst>
      <p:ext uri="{BB962C8B-B14F-4D97-AF65-F5344CB8AC3E}">
        <p14:creationId xmlns:p14="http://schemas.microsoft.com/office/powerpoint/2010/main" val="51228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Good</a:t>
            </a:r>
            <a:r>
              <a:rPr kumimoji="1" lang="en-US" altLang="zh-CN" baseline="0" dirty="0" smtClean="0"/>
              <a:t> afternoon everyone. The paper that I will share with you today is called can stock market forecasters forecast. </a:t>
            </a:r>
            <a:endParaRPr kumimoji="1" lang="zh-CN" altLang="en-US" dirty="0"/>
          </a:p>
        </p:txBody>
      </p:sp>
      <p:sp>
        <p:nvSpPr>
          <p:cNvPr id="4" name="幻灯片编号占位符 3"/>
          <p:cNvSpPr>
            <a:spLocks noGrp="1"/>
          </p:cNvSpPr>
          <p:nvPr>
            <p:ph type="sldNum" sz="quarter" idx="10"/>
          </p:nvPr>
        </p:nvSpPr>
        <p:spPr/>
        <p:txBody>
          <a:bodyPr/>
          <a:lstStyle/>
          <a:p>
            <a:fld id="{1EBED879-400B-394C-957A-E0B7D5858CF1}" type="slidenum">
              <a:rPr kumimoji="1" lang="zh-CN" altLang="en-US" smtClean="0"/>
              <a:t>1</a:t>
            </a:fld>
            <a:endParaRPr kumimoji="1" lang="zh-CN" altLang="en-US"/>
          </a:p>
        </p:txBody>
      </p:sp>
    </p:spTree>
    <p:extLst>
      <p:ext uri="{BB962C8B-B14F-4D97-AF65-F5344CB8AC3E}">
        <p14:creationId xmlns:p14="http://schemas.microsoft.com/office/powerpoint/2010/main" val="892158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“The</a:t>
            </a:r>
            <a:r>
              <a:rPr kumimoji="1" lang="en-US" altLang="zh-CN" baseline="0" dirty="0" smtClean="0"/>
              <a:t> final scores given in the table were computed by dividing the actual performance of each forecaster by the average of all possible results referred in the previous page, and subtracting 100.”</a:t>
            </a:r>
          </a:p>
          <a:p>
            <a:endParaRPr kumimoji="1"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baseline="0" dirty="0" smtClean="0"/>
              <a:t>Although this is not an accurate week-to-week forecasting, it still reflects the efficiency of those forecasts.</a:t>
            </a:r>
            <a:endParaRPr kumimoji="1" lang="zh-CN" altLang="en-US" dirty="0" smtClean="0"/>
          </a:p>
          <a:p>
            <a:r>
              <a:rPr kumimoji="1" lang="en-US" altLang="zh-CN" baseline="0" dirty="0" smtClean="0"/>
              <a:t> </a:t>
            </a:r>
          </a:p>
          <a:p>
            <a:r>
              <a:rPr kumimoji="1" lang="en-US" altLang="zh-CN" baseline="0" dirty="0" smtClean="0"/>
              <a:t>Average forecasting agency fell about 4% per annum below a record representing the average of all performances achievable by pure chance. This seem to indicate these stock market forecasters failed to accomplish their objective.</a:t>
            </a:r>
          </a:p>
          <a:p>
            <a:endParaRPr kumimoji="1" lang="en-US" altLang="zh-CN" baseline="0" dirty="0" smtClean="0"/>
          </a:p>
        </p:txBody>
      </p:sp>
      <p:sp>
        <p:nvSpPr>
          <p:cNvPr id="4" name="幻灯片编号占位符 3"/>
          <p:cNvSpPr>
            <a:spLocks noGrp="1"/>
          </p:cNvSpPr>
          <p:nvPr>
            <p:ph type="sldNum" sz="quarter" idx="10"/>
          </p:nvPr>
        </p:nvSpPr>
        <p:spPr/>
        <p:txBody>
          <a:bodyPr/>
          <a:lstStyle/>
          <a:p>
            <a:fld id="{1EBED879-400B-394C-957A-E0B7D5858CF1}" type="slidenum">
              <a:rPr kumimoji="1" lang="zh-CN" altLang="en-US" smtClean="0"/>
              <a:t>11</a:t>
            </a:fld>
            <a:endParaRPr kumimoji="1" lang="zh-CN" altLang="en-US"/>
          </a:p>
        </p:txBody>
      </p:sp>
    </p:spTree>
    <p:extLst>
      <p:ext uri="{BB962C8B-B14F-4D97-AF65-F5344CB8AC3E}">
        <p14:creationId xmlns:p14="http://schemas.microsoft.com/office/powerpoint/2010/main" val="271693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baseline="0" dirty="0" smtClean="0"/>
              <a:t>And here are some other facts that worth mention about. </a:t>
            </a:r>
            <a:r>
              <a:rPr lang="en-US" altLang="zh-CN" sz="1200" kern="1200" dirty="0" smtClean="0">
                <a:solidFill>
                  <a:schemeClr val="tx1"/>
                </a:solidFill>
                <a:effectLst/>
                <a:latin typeface="+mn-lt"/>
                <a:ea typeface="+mn-ea"/>
                <a:cs typeface="+mn-cs"/>
              </a:rPr>
              <a:t>During the 4' year period under analysis, the number of weeks in which the stock market declined almost exactly </a:t>
            </a:r>
            <a:r>
              <a:rPr lang="en-US" altLang="zh-CN" sz="1200" kern="1200" dirty="0" err="1" smtClean="0">
                <a:solidFill>
                  <a:schemeClr val="tx1"/>
                </a:solidFill>
                <a:effectLst/>
                <a:latin typeface="+mn-lt"/>
                <a:ea typeface="+mn-ea"/>
                <a:cs typeface="+mn-cs"/>
              </a:rPr>
              <a:t>equalled</a:t>
            </a:r>
            <a:r>
              <a:rPr lang="en-US" altLang="zh-CN" sz="1200" kern="1200" dirty="0" smtClean="0">
                <a:solidFill>
                  <a:schemeClr val="tx1"/>
                </a:solidFill>
                <a:effectLst/>
                <a:latin typeface="+mn-lt"/>
                <a:ea typeface="+mn-ea"/>
                <a:cs typeface="+mn-cs"/>
              </a:rPr>
              <a:t> the number of weeks in which advances were recorded, and the total amount of the declines considerably exceeded the total amount of the advances. Yet we recorded during this period 2035 bullish, 804 bearish, and 479 doubtful forecasts. </a:t>
            </a:r>
            <a:endParaRPr kumimoji="1" lang="en-US" altLang="zh-CN" baseline="0" dirty="0" smtClean="0"/>
          </a:p>
        </p:txBody>
      </p:sp>
      <p:sp>
        <p:nvSpPr>
          <p:cNvPr id="4" name="幻灯片编号占位符 3"/>
          <p:cNvSpPr>
            <a:spLocks noGrp="1"/>
          </p:cNvSpPr>
          <p:nvPr>
            <p:ph type="sldNum" sz="quarter" idx="10"/>
          </p:nvPr>
        </p:nvSpPr>
        <p:spPr/>
        <p:txBody>
          <a:bodyPr/>
          <a:lstStyle/>
          <a:p>
            <a:fld id="{1EBED879-400B-394C-957A-E0B7D5858CF1}" type="slidenum">
              <a:rPr kumimoji="1" lang="zh-CN" altLang="en-US" smtClean="0"/>
              <a:t>12</a:t>
            </a:fld>
            <a:endParaRPr kumimoji="1" lang="zh-CN" altLang="en-US"/>
          </a:p>
        </p:txBody>
      </p:sp>
    </p:spTree>
    <p:extLst>
      <p:ext uri="{BB962C8B-B14F-4D97-AF65-F5344CB8AC3E}">
        <p14:creationId xmlns:p14="http://schemas.microsoft.com/office/powerpoint/2010/main" val="428784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For example, to compile a purely chance record to compare with the actual record of a forecaster whose operations covered 230 weeks from January 1, 1928, to June 1, 1932, we first determined the average number of changes of advice for such a period, which was 33. Cards numbered from 1 to 229 were shuffled, drawn, re- shuffled, drawn, in all 33 times. Thus </a:t>
            </a:r>
            <a:r>
              <a:rPr lang="en-US" altLang="zh-CN" sz="1200" b="1" kern="1200" dirty="0" smtClean="0">
                <a:solidFill>
                  <a:schemeClr val="tx1"/>
                </a:solidFill>
                <a:effectLst/>
                <a:latin typeface="+mn-lt"/>
                <a:ea typeface="+mn-ea"/>
                <a:cs typeface="+mn-cs"/>
              </a:rPr>
              <a:t>33 random dates </a:t>
            </a:r>
            <a:r>
              <a:rPr lang="en-US" altLang="zh-CN" sz="1200" kern="1200" dirty="0" smtClean="0">
                <a:solidFill>
                  <a:schemeClr val="tx1"/>
                </a:solidFill>
                <a:effectLst/>
                <a:latin typeface="+mn-lt"/>
                <a:ea typeface="+mn-ea"/>
                <a:cs typeface="+mn-cs"/>
              </a:rPr>
              <a:t>were selected as of which forecasts were to be changed. The investment policies which were to apply to the intervals between those dates were derived in similar fortuitous fashion, by drawing 33 times from nine cards on each of which a different one of the nine possible investment policies was noted. </a:t>
            </a:r>
            <a:endParaRPr lang="en-US" altLang="zh-CN" dirty="0" smtClean="0"/>
          </a:p>
          <a:p>
            <a:r>
              <a:rPr kumimoji="1" lang="en-US" altLang="zh-CN" dirty="0" smtClean="0"/>
              <a:t>Thus,</a:t>
            </a:r>
            <a:r>
              <a:rPr kumimoji="1" lang="en-US" altLang="zh-CN" baseline="0" dirty="0" smtClean="0"/>
              <a:t> we had a list of 24 purely chance forecasting records to compare with the the records of those financial professionals.</a:t>
            </a:r>
            <a:endParaRPr kumimoji="1" lang="zh-CN" altLang="en-US" dirty="0"/>
          </a:p>
        </p:txBody>
      </p:sp>
      <p:sp>
        <p:nvSpPr>
          <p:cNvPr id="4" name="幻灯片编号占位符 3"/>
          <p:cNvSpPr>
            <a:spLocks noGrp="1"/>
          </p:cNvSpPr>
          <p:nvPr>
            <p:ph type="sldNum" sz="quarter" idx="10"/>
          </p:nvPr>
        </p:nvSpPr>
        <p:spPr/>
        <p:txBody>
          <a:bodyPr/>
          <a:lstStyle/>
          <a:p>
            <a:fld id="{1EBED879-400B-394C-957A-E0B7D5858CF1}" type="slidenum">
              <a:rPr kumimoji="1" lang="zh-CN" altLang="en-US" smtClean="0"/>
              <a:t>13</a:t>
            </a:fld>
            <a:endParaRPr kumimoji="1" lang="zh-CN" altLang="en-US"/>
          </a:p>
        </p:txBody>
      </p:sp>
    </p:spTree>
    <p:extLst>
      <p:ext uri="{BB962C8B-B14F-4D97-AF65-F5344CB8AC3E}">
        <p14:creationId xmlns:p14="http://schemas.microsoft.com/office/powerpoint/2010/main" val="105245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1EBED879-400B-394C-957A-E0B7D5858CF1}" type="slidenum">
              <a:rPr kumimoji="1" lang="zh-CN" altLang="en-US" smtClean="0"/>
              <a:t>14</a:t>
            </a:fld>
            <a:endParaRPr kumimoji="1" lang="zh-CN" altLang="en-US"/>
          </a:p>
        </p:txBody>
      </p:sp>
    </p:spTree>
    <p:extLst>
      <p:ext uri="{BB962C8B-B14F-4D97-AF65-F5344CB8AC3E}">
        <p14:creationId xmlns:p14="http://schemas.microsoft.com/office/powerpoint/2010/main" val="942694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And</a:t>
            </a:r>
            <a:r>
              <a:rPr kumimoji="1" lang="en-US" altLang="zh-CN" baseline="0" dirty="0" smtClean="0"/>
              <a:t> this graph is easier for comparison. You can see here that the most successful forecast is quiet close, but the extreme losses of forecasters tend to exceed the losses generated by the pure change operations.</a:t>
            </a:r>
            <a:endParaRPr kumimoji="1" lang="zh-CN" altLang="en-US" dirty="0"/>
          </a:p>
        </p:txBody>
      </p:sp>
      <p:sp>
        <p:nvSpPr>
          <p:cNvPr id="4" name="幻灯片编号占位符 3"/>
          <p:cNvSpPr>
            <a:spLocks noGrp="1"/>
          </p:cNvSpPr>
          <p:nvPr>
            <p:ph type="sldNum" sz="quarter" idx="10"/>
          </p:nvPr>
        </p:nvSpPr>
        <p:spPr/>
        <p:txBody>
          <a:bodyPr/>
          <a:lstStyle/>
          <a:p>
            <a:fld id="{1EBED879-400B-394C-957A-E0B7D5858CF1}" type="slidenum">
              <a:rPr kumimoji="1" lang="zh-CN" altLang="en-US" smtClean="0"/>
              <a:t>15</a:t>
            </a:fld>
            <a:endParaRPr kumimoji="1" lang="zh-CN" altLang="en-US"/>
          </a:p>
        </p:txBody>
      </p:sp>
    </p:spTree>
    <p:extLst>
      <p:ext uri="{BB962C8B-B14F-4D97-AF65-F5344CB8AC3E}">
        <p14:creationId xmlns:p14="http://schemas.microsoft.com/office/powerpoint/2010/main" val="2130492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For the correlation test therefore, Forecasters Number 2, 3, 22 and 24 were chosen as representing the best and the worst whose records covered the entire period under analysis. </a:t>
            </a:r>
            <a:endParaRPr lang="en-US" altLang="zh-CN" dirty="0" smtClean="0"/>
          </a:p>
          <a:p>
            <a:endParaRPr kumimoji="1"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 weekly forecasts of each of these four were correlated with the first differences</a:t>
            </a:r>
            <a:r>
              <a:rPr lang="en-US" altLang="zh-CN" sz="1200" kern="1200" baseline="0" dirty="0" smtClean="0">
                <a:solidFill>
                  <a:schemeClr val="tx1"/>
                </a:solidFill>
                <a:effectLst/>
                <a:latin typeface="+mn-lt"/>
                <a:ea typeface="+mn-ea"/>
                <a:cs typeface="+mn-cs"/>
              </a:rPr>
              <a:t> of</a:t>
            </a:r>
            <a:r>
              <a:rPr lang="en-US" altLang="zh-CN" sz="1200" kern="1200" dirty="0" smtClean="0">
                <a:solidFill>
                  <a:schemeClr val="tx1"/>
                </a:solidFill>
                <a:effectLst/>
                <a:latin typeface="+mn-lt"/>
                <a:ea typeface="+mn-ea"/>
                <a:cs typeface="+mn-cs"/>
              </a:rPr>
              <a:t> the logarithms of the stock market averages over 4' years. </a:t>
            </a:r>
            <a:endParaRPr lang="en-US" altLang="zh-CN" dirty="0" smtClean="0"/>
          </a:p>
          <a:p>
            <a:endParaRPr kumimoji="1"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Fore- </a:t>
            </a:r>
            <a:r>
              <a:rPr lang="en-US" altLang="zh-CN" sz="1200" kern="1200" dirty="0" err="1" smtClean="0">
                <a:solidFill>
                  <a:schemeClr val="tx1"/>
                </a:solidFill>
                <a:effectLst/>
                <a:latin typeface="+mn-lt"/>
                <a:ea typeface="+mn-ea"/>
                <a:cs typeface="+mn-cs"/>
              </a:rPr>
              <a:t>casterNumber</a:t>
            </a:r>
            <a:r>
              <a:rPr lang="en-US" altLang="zh-CN" sz="1200" kern="1200" dirty="0" smtClean="0">
                <a:solidFill>
                  <a:schemeClr val="tx1"/>
                </a:solidFill>
                <a:effectLst/>
                <a:latin typeface="+mn-lt"/>
                <a:ea typeface="+mn-ea"/>
                <a:cs typeface="+mn-cs"/>
              </a:rPr>
              <a:t> 2 had a correlation coefficient of .151; Forecaster </a:t>
            </a:r>
            <a:r>
              <a:rPr lang="en-US" altLang="zh-CN" sz="1200" kern="1200" dirty="0" err="1" smtClean="0">
                <a:solidFill>
                  <a:schemeClr val="tx1"/>
                </a:solidFill>
                <a:effectLst/>
                <a:latin typeface="+mn-lt"/>
                <a:ea typeface="+mn-ea"/>
                <a:cs typeface="+mn-cs"/>
              </a:rPr>
              <a:t>Num</a:t>
            </a:r>
            <a:r>
              <a:rPr lang="en-US" altLang="zh-CN" sz="1200" kern="1200" dirty="0" smtClean="0">
                <a:solidFill>
                  <a:schemeClr val="tx1"/>
                </a:solidFill>
                <a:effectLst/>
                <a:latin typeface="+mn-lt"/>
                <a:ea typeface="+mn-ea"/>
                <a:cs typeface="+mn-cs"/>
              </a:rPr>
              <a:t>- </a:t>
            </a:r>
            <a:r>
              <a:rPr lang="en-US" altLang="zh-CN" sz="1200" kern="1200" dirty="0" err="1" smtClean="0">
                <a:solidFill>
                  <a:schemeClr val="tx1"/>
                </a:solidFill>
                <a:effectLst/>
                <a:latin typeface="+mn-lt"/>
                <a:ea typeface="+mn-ea"/>
                <a:cs typeface="+mn-cs"/>
              </a:rPr>
              <a:t>ber</a:t>
            </a:r>
            <a:r>
              <a:rPr lang="en-US" altLang="zh-CN" sz="1200" kern="1200" dirty="0" smtClean="0">
                <a:solidFill>
                  <a:schemeClr val="tx1"/>
                </a:solidFill>
                <a:effectLst/>
                <a:latin typeface="+mn-lt"/>
                <a:ea typeface="+mn-ea"/>
                <a:cs typeface="+mn-cs"/>
              </a:rPr>
              <a:t> 3, of .197; and Forecasters Number 22 and 24, of -.124 and -.132 respectively. The probable error of the best correlation coefficient, with n = 230, was .043. </a:t>
            </a:r>
            <a:endParaRPr lang="en-US" altLang="zh-CN" dirty="0" smtClean="0"/>
          </a:p>
          <a:p>
            <a:endParaRPr kumimoji="1" lang="zh-CN" altLang="en-US" dirty="0"/>
          </a:p>
        </p:txBody>
      </p:sp>
      <p:sp>
        <p:nvSpPr>
          <p:cNvPr id="4" name="幻灯片编号占位符 3"/>
          <p:cNvSpPr>
            <a:spLocks noGrp="1"/>
          </p:cNvSpPr>
          <p:nvPr>
            <p:ph type="sldNum" sz="quarter" idx="10"/>
          </p:nvPr>
        </p:nvSpPr>
        <p:spPr/>
        <p:txBody>
          <a:bodyPr/>
          <a:lstStyle/>
          <a:p>
            <a:fld id="{1EBED879-400B-394C-957A-E0B7D5858CF1}" type="slidenum">
              <a:rPr kumimoji="1" lang="zh-CN" altLang="en-US" smtClean="0"/>
              <a:t>16</a:t>
            </a:fld>
            <a:endParaRPr kumimoji="1" lang="zh-CN" altLang="en-US"/>
          </a:p>
        </p:txBody>
      </p:sp>
    </p:spTree>
    <p:extLst>
      <p:ext uri="{BB962C8B-B14F-4D97-AF65-F5344CB8AC3E}">
        <p14:creationId xmlns:p14="http://schemas.microsoft.com/office/powerpoint/2010/main" val="145761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measuring the spread of the performances of the individual forecasters by means of frequency distributions of the percentage weekly gains and losses of each of six forecasters divided by the average result of all possible forecasts.</a:t>
            </a:r>
            <a:endParaRPr lang="en-US" altLang="zh-CN" dirty="0" smtClean="0"/>
          </a:p>
          <a:p>
            <a:endParaRPr kumimoji="1" lang="en-US" altLang="zh-CN" dirty="0" smtClean="0"/>
          </a:p>
          <a:p>
            <a:r>
              <a:rPr kumimoji="1" lang="en-US" altLang="zh-CN" dirty="0" smtClean="0"/>
              <a:t>The theoretical</a:t>
            </a:r>
            <a:r>
              <a:rPr kumimoji="1" lang="en-US" altLang="zh-CN" baseline="0" dirty="0" smtClean="0"/>
              <a:t> average is 100, which represents the average of all random distribution. </a:t>
            </a:r>
          </a:p>
          <a:p>
            <a:endParaRPr kumimoji="1"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 probable error of the latter was found to be .086. Forecasters Number 2 and 3 showed averages of 100.098 and 100.103 respectively; each deviating from the theoretical average by amounts which were slightly greater than the probable error .086, but considerably less than twice this probable error. Forecasters Number 22 and 24 had averages of 99.674 and 99.711 respectively; less than the theoretical average by .326 and .289. Each of these differences was more than three, and less than four, times greater than the probable error .086. When a similar frequency distribution is made for the best purely random forecaster, it is found that the average was equal to 100.213, which is greater than that of Forecasters 2 and 3. The deviation from the theoretical average lies within three times the probable error of this theoretical average. </a:t>
            </a:r>
            <a:endParaRPr lang="en-US" altLang="zh-CN" dirty="0" smtClean="0"/>
          </a:p>
          <a:p>
            <a:endParaRPr kumimoji="1" lang="zh-CN" altLang="en-US" dirty="0"/>
          </a:p>
        </p:txBody>
      </p:sp>
      <p:sp>
        <p:nvSpPr>
          <p:cNvPr id="4" name="幻灯片编号占位符 3"/>
          <p:cNvSpPr>
            <a:spLocks noGrp="1"/>
          </p:cNvSpPr>
          <p:nvPr>
            <p:ph type="sldNum" sz="quarter" idx="10"/>
          </p:nvPr>
        </p:nvSpPr>
        <p:spPr/>
        <p:txBody>
          <a:bodyPr/>
          <a:lstStyle/>
          <a:p>
            <a:fld id="{1EBED879-400B-394C-957A-E0B7D5858CF1}" type="slidenum">
              <a:rPr kumimoji="1" lang="zh-CN" altLang="en-US" smtClean="0"/>
              <a:t>17</a:t>
            </a:fld>
            <a:endParaRPr kumimoji="1" lang="zh-CN" altLang="en-US"/>
          </a:p>
        </p:txBody>
      </p:sp>
    </p:spTree>
    <p:extLst>
      <p:ext uri="{BB962C8B-B14F-4D97-AF65-F5344CB8AC3E}">
        <p14:creationId xmlns:p14="http://schemas.microsoft.com/office/powerpoint/2010/main" val="1874992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16 financial services, in making 7500 recommendations of individual stocks for investment, achieve a return of 1.43% below market average</a:t>
            </a:r>
          </a:p>
          <a:p>
            <a:endParaRPr kumimoji="1" lang="en-US" altLang="zh-CN" dirty="0" smtClean="0"/>
          </a:p>
          <a:p>
            <a:r>
              <a:rPr kumimoji="1" lang="en-US" altLang="zh-CN" dirty="0" smtClean="0"/>
              <a:t>20 fire insurance companies,  in making similar security selection, achieve a return of 1.2% below market average</a:t>
            </a:r>
          </a:p>
          <a:p>
            <a:endParaRPr kumimoji="1" lang="en-US" altLang="zh-CN" dirty="0" smtClean="0"/>
          </a:p>
          <a:p>
            <a:r>
              <a:rPr kumimoji="1" lang="en-US" altLang="zh-CN" dirty="0" smtClean="0"/>
              <a:t>William Peter Hamilton, during 26 years, achieve a return higher better than normal investment return but worse than index performance. And out of 90 announcement about changes in market outlook, half were successful</a:t>
            </a:r>
          </a:p>
          <a:p>
            <a:endParaRPr kumimoji="1" lang="en-US" altLang="zh-CN" dirty="0" smtClean="0"/>
          </a:p>
          <a:p>
            <a:r>
              <a:rPr kumimoji="1" lang="en-US" altLang="zh-CN" dirty="0" smtClean="0"/>
              <a:t>24 financial publications, failed as a group by 4% per annum to achieve a result as good as the average of pure random performance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But</a:t>
            </a:r>
            <a:r>
              <a:rPr lang="en-US" altLang="zh-CN" sz="1200" kern="1200" baseline="0" dirty="0" smtClean="0">
                <a:solidFill>
                  <a:schemeClr val="tx1"/>
                </a:solidFill>
                <a:effectLst/>
                <a:latin typeface="+mn-lt"/>
                <a:ea typeface="+mn-ea"/>
                <a:cs typeface="+mn-cs"/>
              </a:rPr>
              <a:t> based on various statistical tests, the most </a:t>
            </a:r>
            <a:r>
              <a:rPr lang="en-US" altLang="zh-CN" sz="1200" kern="1200" dirty="0" smtClean="0">
                <a:solidFill>
                  <a:schemeClr val="tx1"/>
                </a:solidFill>
                <a:effectLst/>
                <a:latin typeface="+mn-lt"/>
                <a:ea typeface="+mn-ea"/>
                <a:cs typeface="+mn-cs"/>
              </a:rPr>
              <a:t>successful records are little, if any, better than what might be expected to result from pure chance. There is some evidence, on the other hand, to indicate that the least successful records are worse than what could reasonably be attributed to chance. </a:t>
            </a:r>
            <a:endParaRPr lang="en-US" altLang="zh-CN" dirty="0" smtClean="0"/>
          </a:p>
          <a:p>
            <a:endParaRPr kumimoji="1" lang="zh-CN" altLang="en-US" dirty="0"/>
          </a:p>
        </p:txBody>
      </p:sp>
      <p:sp>
        <p:nvSpPr>
          <p:cNvPr id="4" name="幻灯片编号占位符 3"/>
          <p:cNvSpPr>
            <a:spLocks noGrp="1"/>
          </p:cNvSpPr>
          <p:nvPr>
            <p:ph type="sldNum" sz="quarter" idx="10"/>
          </p:nvPr>
        </p:nvSpPr>
        <p:spPr/>
        <p:txBody>
          <a:bodyPr/>
          <a:lstStyle/>
          <a:p>
            <a:fld id="{1EBED879-400B-394C-957A-E0B7D5858CF1}" type="slidenum">
              <a:rPr kumimoji="1" lang="zh-CN" altLang="en-US" smtClean="0"/>
              <a:t>18</a:t>
            </a:fld>
            <a:endParaRPr kumimoji="1" lang="zh-CN" altLang="en-US"/>
          </a:p>
        </p:txBody>
      </p:sp>
    </p:spTree>
    <p:extLst>
      <p:ext uri="{BB962C8B-B14F-4D97-AF65-F5344CB8AC3E}">
        <p14:creationId xmlns:p14="http://schemas.microsoft.com/office/powerpoint/2010/main" val="1432709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baseline="0" dirty="0" smtClean="0"/>
              <a:t>The paper is written by </a:t>
            </a:r>
            <a:r>
              <a:rPr kumimoji="1" lang="en-US" altLang="zh-CN" baseline="0" dirty="0" err="1" smtClean="0"/>
              <a:t>alfred</a:t>
            </a:r>
            <a:r>
              <a:rPr kumimoji="1" lang="en-US" altLang="zh-CN" baseline="0" dirty="0" smtClean="0"/>
              <a:t> </a:t>
            </a:r>
            <a:r>
              <a:rPr kumimoji="1" lang="en-US" altLang="zh-CN" baseline="0" dirty="0" err="1" smtClean="0"/>
              <a:t>cowles</a:t>
            </a:r>
            <a:r>
              <a:rPr kumimoji="1" lang="en-US" altLang="zh-CN" baseline="0" dirty="0" smtClean="0"/>
              <a:t> in 1932.  He graduated from </a:t>
            </a:r>
            <a:r>
              <a:rPr kumimoji="1" lang="en-US" altLang="zh-CN" baseline="0" dirty="0" err="1" smtClean="0"/>
              <a:t>yale</a:t>
            </a:r>
            <a:r>
              <a:rPr kumimoji="1" lang="en-US" altLang="zh-CN" baseline="0" dirty="0" smtClean="0"/>
              <a:t> in 1913 and was the Founder and President of the Cowles Commission.</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zh-CN"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smtClean="0">
                <a:solidFill>
                  <a:schemeClr val="tx1"/>
                </a:solidFill>
                <a:effectLst/>
                <a:latin typeface="+mn-lt"/>
                <a:ea typeface="+mn-ea"/>
                <a:cs typeface="+mn-cs"/>
              </a:rPr>
              <a:t>Mr. Cowles’s primary concern in 1932 was to elevate economics into a more precise science using mathematical and statistical techniques.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baseline="0" dirty="0" smtClean="0">
                <a:solidFill>
                  <a:schemeClr val="tx1"/>
                </a:solidFill>
                <a:effectLst/>
                <a:latin typeface="+mn-lt"/>
                <a:ea typeface="+mn-ea"/>
                <a:cs typeface="+mn-cs"/>
              </a:rPr>
              <a:t>Although it’s long time ago, the empirical research and those results presented in this study is still meaningful in today’s financial world.</a:t>
            </a:r>
          </a:p>
          <a:p>
            <a:pPr fontAlgn="base"/>
            <a:endParaRPr lang="en-US" altLang="zh-CN" sz="1200" b="0" i="0" kern="1200" dirty="0" smtClean="0">
              <a:solidFill>
                <a:schemeClr val="tx1"/>
              </a:solidFill>
              <a:effectLst/>
              <a:latin typeface="+mn-lt"/>
              <a:ea typeface="+mn-ea"/>
              <a:cs typeface="+mn-cs"/>
            </a:endParaRPr>
          </a:p>
          <a:p>
            <a:r>
              <a:rPr lang="en-US" altLang="zh-CN" dirty="0" smtClean="0"/>
              <a:t/>
            </a:r>
            <a:br>
              <a:rPr lang="en-US" altLang="zh-CN" dirty="0" smtClean="0"/>
            </a:br>
            <a:endParaRPr kumimoji="1" lang="zh-CN" altLang="en-US" dirty="0"/>
          </a:p>
        </p:txBody>
      </p:sp>
      <p:sp>
        <p:nvSpPr>
          <p:cNvPr id="4" name="幻灯片编号占位符 3"/>
          <p:cNvSpPr>
            <a:spLocks noGrp="1"/>
          </p:cNvSpPr>
          <p:nvPr>
            <p:ph type="sldNum" sz="quarter" idx="10"/>
          </p:nvPr>
        </p:nvSpPr>
        <p:spPr/>
        <p:txBody>
          <a:bodyPr/>
          <a:lstStyle/>
          <a:p>
            <a:fld id="{1EBED879-400B-394C-957A-E0B7D5858CF1}" type="slidenum">
              <a:rPr kumimoji="1" lang="zh-CN" altLang="en-US" smtClean="0"/>
              <a:t>2</a:t>
            </a:fld>
            <a:endParaRPr kumimoji="1" lang="zh-CN" altLang="en-US"/>
          </a:p>
        </p:txBody>
      </p:sp>
    </p:spTree>
    <p:extLst>
      <p:ext uri="{BB962C8B-B14F-4D97-AF65-F5344CB8AC3E}">
        <p14:creationId xmlns:p14="http://schemas.microsoft.com/office/powerpoint/2010/main" val="1322835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This paper presents results</a:t>
            </a:r>
            <a:r>
              <a:rPr kumimoji="1" lang="en-US" altLang="zh-CN" baseline="0" dirty="0" smtClean="0"/>
              <a:t> of analyses of the forecasting efforts of 45 professional agencies. All forecasters are well-known organizations in the different fields represented.</a:t>
            </a:r>
          </a:p>
          <a:p>
            <a:endParaRPr kumimoji="1" lang="en-US" altLang="zh-CN" baseline="0" dirty="0" smtClean="0"/>
          </a:p>
          <a:p>
            <a:r>
              <a:rPr kumimoji="1" lang="en-US" altLang="zh-CN" dirty="0" smtClean="0"/>
              <a:t>Basically,</a:t>
            </a:r>
            <a:r>
              <a:rPr kumimoji="1" lang="en-US" altLang="zh-CN" baseline="0" dirty="0" smtClean="0"/>
              <a:t> this paper can be divided into two parts. First, it formed two groups 20 fire insurance companies and 16 financial services. Both groups try to predict which specific securities would prove most profitable. Second, it deal with the efforts of 25 financial publications to foretell the future course of the stock market.</a:t>
            </a:r>
          </a:p>
          <a:p>
            <a:endParaRPr kumimoji="1" lang="en-US" altLang="zh-CN" baseline="0" dirty="0" smtClean="0"/>
          </a:p>
          <a:p>
            <a:endParaRPr kumimoji="1" lang="en-US" altLang="zh-CN" baseline="0" dirty="0" smtClean="0"/>
          </a:p>
          <a:p>
            <a:endParaRPr kumimoji="1" lang="zh-CN" altLang="en-US" dirty="0"/>
          </a:p>
        </p:txBody>
      </p:sp>
      <p:sp>
        <p:nvSpPr>
          <p:cNvPr id="4" name="幻灯片编号占位符 3"/>
          <p:cNvSpPr>
            <a:spLocks noGrp="1"/>
          </p:cNvSpPr>
          <p:nvPr>
            <p:ph type="sldNum" sz="quarter" idx="10"/>
          </p:nvPr>
        </p:nvSpPr>
        <p:spPr/>
        <p:txBody>
          <a:bodyPr/>
          <a:lstStyle/>
          <a:p>
            <a:fld id="{1EBED879-400B-394C-957A-E0B7D5858CF1}" type="slidenum">
              <a:rPr kumimoji="1" lang="zh-CN" altLang="en-US" smtClean="0"/>
              <a:t>3</a:t>
            </a:fld>
            <a:endParaRPr kumimoji="1" lang="zh-CN" altLang="en-US"/>
          </a:p>
        </p:txBody>
      </p:sp>
    </p:spTree>
    <p:extLst>
      <p:ext uri="{BB962C8B-B14F-4D97-AF65-F5344CB8AC3E}">
        <p14:creationId xmlns:p14="http://schemas.microsoft.com/office/powerpoint/2010/main" val="664473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First, let’s</a:t>
            </a:r>
            <a:r>
              <a:rPr kumimoji="1" lang="en-US" altLang="zh-CN" baseline="0" dirty="0" smtClean="0"/>
              <a:t> take a look at performance of 16</a:t>
            </a:r>
            <a:r>
              <a:rPr kumimoji="1" lang="en-US" altLang="zh-CN" i="1" baseline="0" dirty="0" smtClean="0"/>
              <a:t> </a:t>
            </a:r>
            <a:r>
              <a:rPr kumimoji="1" lang="en-US" altLang="zh-CN" i="0" baseline="0" dirty="0" smtClean="0"/>
              <a:t>financial services in</a:t>
            </a:r>
            <a:r>
              <a:rPr kumimoji="1" lang="en-US" altLang="zh-CN" baseline="0" dirty="0" smtClean="0"/>
              <a:t> forecasting individual stock price.</a:t>
            </a:r>
          </a:p>
          <a:p>
            <a:endParaRPr kumimoji="1" lang="en-US" altLang="zh-CN" baseline="0" dirty="0" smtClean="0"/>
          </a:p>
          <a:p>
            <a:r>
              <a:rPr kumimoji="1" lang="en-US" altLang="zh-CN" baseline="0" dirty="0" smtClean="0"/>
              <a:t>The time frame in this case is 4 and half year and they recorded 7,500 recommendations in total made by all these firms.</a:t>
            </a:r>
          </a:p>
          <a:p>
            <a:endParaRPr kumimoji="1" lang="en-US" altLang="zh-CN" baseline="0" dirty="0" smtClean="0"/>
          </a:p>
          <a:p>
            <a:r>
              <a:rPr kumimoji="1" lang="en-US" altLang="zh-CN" baseline="0" dirty="0" smtClean="0"/>
              <a:t>The method they used is first </a:t>
            </a:r>
            <a:r>
              <a:rPr kumimoji="1" lang="mr-IN" altLang="zh-CN" baseline="0" dirty="0" smtClean="0"/>
              <a:t>…</a:t>
            </a:r>
            <a:r>
              <a:rPr kumimoji="1" lang="en-US" altLang="zh-CN" baseline="0" dirty="0" smtClean="0"/>
              <a:t> then </a:t>
            </a:r>
            <a:r>
              <a:rPr kumimoji="1" lang="mr-IN" altLang="zh-CN" baseline="0" dirty="0" smtClean="0"/>
              <a:t>…</a:t>
            </a:r>
            <a:r>
              <a:rPr kumimoji="1" lang="en-US" altLang="zh-CN" baseline="0" dirty="0" smtClean="0"/>
              <a:t> </a:t>
            </a:r>
          </a:p>
          <a:p>
            <a:endParaRPr kumimoji="1" lang="en-US" altLang="zh-CN" baseline="0" dirty="0" smtClean="0"/>
          </a:p>
          <a:p>
            <a:r>
              <a:rPr kumimoji="1" lang="en-US" altLang="zh-CN" baseline="0" dirty="0" smtClean="0"/>
              <a:t>There are two assumptions made in this research. First, since there is tendency of survivor bias, which means if </a:t>
            </a:r>
            <a:r>
              <a:rPr kumimoji="1" lang="mr-IN" altLang="zh-CN" baseline="0" dirty="0" smtClean="0"/>
              <a:t>…</a:t>
            </a:r>
            <a:r>
              <a:rPr kumimoji="1" lang="en-US" altLang="zh-CN" baseline="0" dirty="0" smtClean="0"/>
              <a:t> but </a:t>
            </a:r>
            <a:r>
              <a:rPr kumimoji="1" lang="mr-IN" altLang="zh-CN" baseline="0" dirty="0" smtClean="0"/>
              <a:t>…</a:t>
            </a:r>
            <a:r>
              <a:rPr kumimoji="1" lang="en-US" altLang="zh-CN" baseline="0" dirty="0" smtClean="0"/>
              <a:t> they won’t make a follow up recommendation to sell the stock. So to deal with this problem, they will drop a stock from the list six months after it had been last recommended when specific advice to sell was not given.</a:t>
            </a:r>
          </a:p>
          <a:p>
            <a:r>
              <a:rPr kumimoji="1" lang="en-US" altLang="zh-CN" baseline="0" dirty="0" smtClean="0"/>
              <a:t>Second, </a:t>
            </a:r>
            <a:r>
              <a:rPr kumimoji="1" lang="mr-IN" altLang="zh-CN" baseline="0" dirty="0" smtClean="0"/>
              <a:t>…</a:t>
            </a:r>
            <a:endParaRPr kumimoji="1" lang="en-US" altLang="zh-CN" baseline="0" dirty="0" smtClean="0"/>
          </a:p>
        </p:txBody>
      </p:sp>
      <p:sp>
        <p:nvSpPr>
          <p:cNvPr id="4" name="幻灯片编号占位符 3"/>
          <p:cNvSpPr>
            <a:spLocks noGrp="1"/>
          </p:cNvSpPr>
          <p:nvPr>
            <p:ph type="sldNum" sz="quarter" idx="10"/>
          </p:nvPr>
        </p:nvSpPr>
        <p:spPr/>
        <p:txBody>
          <a:bodyPr/>
          <a:lstStyle/>
          <a:p>
            <a:fld id="{1EBED879-400B-394C-957A-E0B7D5858CF1}" type="slidenum">
              <a:rPr kumimoji="1" lang="zh-CN" altLang="en-US" smtClean="0"/>
              <a:t>4</a:t>
            </a:fld>
            <a:endParaRPr kumimoji="1" lang="zh-CN" altLang="en-US"/>
          </a:p>
        </p:txBody>
      </p:sp>
    </p:spTree>
    <p:extLst>
      <p:ext uri="{BB962C8B-B14F-4D97-AF65-F5344CB8AC3E}">
        <p14:creationId xmlns:p14="http://schemas.microsoft.com/office/powerpoint/2010/main" val="696538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Now, let’s look the</a:t>
            </a:r>
            <a:r>
              <a:rPr kumimoji="1" lang="en-US" altLang="zh-CN" baseline="0" dirty="0" smtClean="0"/>
              <a:t> performance of 20 fire insurance companies. Will they perform better compared to financial service?</a:t>
            </a:r>
          </a:p>
          <a:p>
            <a:endParaRPr kumimoji="1" lang="en-US" altLang="zh-CN" baseline="0" dirty="0" smtClean="0"/>
          </a:p>
          <a:p>
            <a:r>
              <a:rPr kumimoji="1" lang="en-US" altLang="zh-CN" baseline="0" dirty="0" smtClean="0"/>
              <a:t>The time frame in this case is 4 years from 1928 to 1931. </a:t>
            </a:r>
            <a:endParaRPr kumimoji="1" lang="zh-CN" altLang="en-US" dirty="0"/>
          </a:p>
        </p:txBody>
      </p:sp>
      <p:sp>
        <p:nvSpPr>
          <p:cNvPr id="4" name="幻灯片编号占位符 3"/>
          <p:cNvSpPr>
            <a:spLocks noGrp="1"/>
          </p:cNvSpPr>
          <p:nvPr>
            <p:ph type="sldNum" sz="quarter" idx="10"/>
          </p:nvPr>
        </p:nvSpPr>
        <p:spPr/>
        <p:txBody>
          <a:bodyPr/>
          <a:lstStyle/>
          <a:p>
            <a:fld id="{1EBED879-400B-394C-957A-E0B7D5858CF1}" type="slidenum">
              <a:rPr kumimoji="1" lang="zh-CN" altLang="en-US" smtClean="0"/>
              <a:t>6</a:t>
            </a:fld>
            <a:endParaRPr kumimoji="1" lang="zh-CN" altLang="en-US"/>
          </a:p>
        </p:txBody>
      </p:sp>
    </p:spTree>
    <p:extLst>
      <p:ext uri="{BB962C8B-B14F-4D97-AF65-F5344CB8AC3E}">
        <p14:creationId xmlns:p14="http://schemas.microsoft.com/office/powerpoint/2010/main" val="2034081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So we can tell</a:t>
            </a:r>
            <a:r>
              <a:rPr kumimoji="1" lang="en-US" altLang="zh-CN" baseline="0" dirty="0" smtClean="0"/>
              <a:t> that both financial services and insurance companies performed below market average and their forecasting ability may not be as well as we imagined.</a:t>
            </a:r>
            <a:endParaRPr kumimoji="1" lang="zh-CN" altLang="en-US" dirty="0"/>
          </a:p>
        </p:txBody>
      </p:sp>
      <p:sp>
        <p:nvSpPr>
          <p:cNvPr id="4" name="幻灯片编号占位符 3"/>
          <p:cNvSpPr>
            <a:spLocks noGrp="1"/>
          </p:cNvSpPr>
          <p:nvPr>
            <p:ph type="sldNum" sz="quarter" idx="10"/>
          </p:nvPr>
        </p:nvSpPr>
        <p:spPr/>
        <p:txBody>
          <a:bodyPr/>
          <a:lstStyle/>
          <a:p>
            <a:fld id="{1EBED879-400B-394C-957A-E0B7D5858CF1}" type="slidenum">
              <a:rPr kumimoji="1" lang="zh-CN" altLang="en-US" smtClean="0"/>
              <a:t>7</a:t>
            </a:fld>
            <a:endParaRPr kumimoji="1" lang="zh-CN" altLang="en-US"/>
          </a:p>
        </p:txBody>
      </p:sp>
    </p:spTree>
    <p:extLst>
      <p:ext uri="{BB962C8B-B14F-4D97-AF65-F5344CB8AC3E}">
        <p14:creationId xmlns:p14="http://schemas.microsoft.com/office/powerpoint/2010/main" val="425324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Now, let’s turn</a:t>
            </a:r>
            <a:r>
              <a:rPr kumimoji="1" lang="en-US" altLang="zh-CN" baseline="0" dirty="0" smtClean="0"/>
              <a:t> to a consideration of skill in predicting the course of the stock market as a whole. </a:t>
            </a:r>
            <a:endParaRPr kumimoji="1" lang="zh-CN" altLang="en-US" dirty="0"/>
          </a:p>
        </p:txBody>
      </p:sp>
      <p:sp>
        <p:nvSpPr>
          <p:cNvPr id="4" name="幻灯片编号占位符 3"/>
          <p:cNvSpPr>
            <a:spLocks noGrp="1"/>
          </p:cNvSpPr>
          <p:nvPr>
            <p:ph type="sldNum" sz="quarter" idx="10"/>
          </p:nvPr>
        </p:nvSpPr>
        <p:spPr/>
        <p:txBody>
          <a:bodyPr/>
          <a:lstStyle/>
          <a:p>
            <a:fld id="{1EBED879-400B-394C-957A-E0B7D5858CF1}" type="slidenum">
              <a:rPr kumimoji="1" lang="zh-CN" altLang="en-US" smtClean="0"/>
              <a:t>8</a:t>
            </a:fld>
            <a:endParaRPr kumimoji="1" lang="zh-CN" altLang="en-US"/>
          </a:p>
        </p:txBody>
      </p:sp>
    </p:spTree>
    <p:extLst>
      <p:ext uri="{BB962C8B-B14F-4D97-AF65-F5344CB8AC3E}">
        <p14:creationId xmlns:p14="http://schemas.microsoft.com/office/powerpoint/2010/main" val="1679986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For the</a:t>
            </a:r>
            <a:r>
              <a:rPr kumimoji="1" lang="en-US" altLang="zh-CN" baseline="0" dirty="0" smtClean="0"/>
              <a:t> 26 year, through the application of Hamilton’s forecasts to the stocks composing the Dow Jones industrial averages, would earn a return including interest and dividend income of 12% annually, while in the same period, the index itself showed a return of 15.5% per annum.</a:t>
            </a:r>
          </a:p>
          <a:p>
            <a:endParaRPr kumimoji="1" lang="en-US" altLang="zh-CN" baseline="0" dirty="0" smtClean="0"/>
          </a:p>
          <a:p>
            <a:r>
              <a:rPr kumimoji="1" lang="en-US" altLang="zh-CN" baseline="0" dirty="0" smtClean="0"/>
              <a:t>So, we may conclude that </a:t>
            </a:r>
            <a:r>
              <a:rPr kumimoji="1" lang="en-US" altLang="zh-CN" baseline="0" dirty="0" err="1" smtClean="0"/>
              <a:t>hamilton</a:t>
            </a:r>
            <a:r>
              <a:rPr kumimoji="1" lang="en-US" altLang="zh-CN" baseline="0" dirty="0" smtClean="0"/>
              <a:t> failed to gain an appreciable margin through his forecasts. However, he did exceed by a wide margin against normal investment return which is about 5%.</a:t>
            </a:r>
            <a:endParaRPr kumimoji="1" lang="zh-CN" altLang="en-US" dirty="0"/>
          </a:p>
        </p:txBody>
      </p:sp>
      <p:sp>
        <p:nvSpPr>
          <p:cNvPr id="4" name="幻灯片编号占位符 3"/>
          <p:cNvSpPr>
            <a:spLocks noGrp="1"/>
          </p:cNvSpPr>
          <p:nvPr>
            <p:ph type="sldNum" sz="quarter" idx="10"/>
          </p:nvPr>
        </p:nvSpPr>
        <p:spPr/>
        <p:txBody>
          <a:bodyPr/>
          <a:lstStyle/>
          <a:p>
            <a:fld id="{1EBED879-400B-394C-957A-E0B7D5858CF1}" type="slidenum">
              <a:rPr kumimoji="1" lang="zh-CN" altLang="en-US" smtClean="0"/>
              <a:t>9</a:t>
            </a:fld>
            <a:endParaRPr kumimoji="1" lang="zh-CN" altLang="en-US"/>
          </a:p>
        </p:txBody>
      </p:sp>
    </p:spTree>
    <p:extLst>
      <p:ext uri="{BB962C8B-B14F-4D97-AF65-F5344CB8AC3E}">
        <p14:creationId xmlns:p14="http://schemas.microsoft.com/office/powerpoint/2010/main" val="1434075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However, the methodology</a:t>
            </a:r>
            <a:r>
              <a:rPr kumimoji="1" lang="en-US" altLang="zh-CN" baseline="0" dirty="0" smtClean="0"/>
              <a:t> here is a little bit different. He tested all the forecasts based on the standard statistics company index, which composed of 90 representative stocks. Then, he will give a score to each forecaster based on the recommendation and market performance in the subsequent week. For example </a:t>
            </a:r>
            <a:r>
              <a:rPr kumimoji="1" lang="mr-IN" altLang="zh-CN" baseline="0" dirty="0" smtClean="0"/>
              <a:t>…</a:t>
            </a:r>
            <a:r>
              <a:rPr kumimoji="1" lang="en-US" altLang="zh-CN" baseline="0" dirty="0" smtClean="0"/>
              <a:t> And in the case  that forecast is 100% bearish, the score is zero regardless of the market performance, based on the assumption that under such condition, the investor will withdrawal all of his funds from stock market.</a:t>
            </a:r>
          </a:p>
          <a:p>
            <a:endParaRPr kumimoji="1" lang="en-US" altLang="zh-CN" baseline="0" dirty="0" smtClean="0"/>
          </a:p>
        </p:txBody>
      </p:sp>
      <p:sp>
        <p:nvSpPr>
          <p:cNvPr id="4" name="幻灯片编号占位符 3"/>
          <p:cNvSpPr>
            <a:spLocks noGrp="1"/>
          </p:cNvSpPr>
          <p:nvPr>
            <p:ph type="sldNum" sz="quarter" idx="10"/>
          </p:nvPr>
        </p:nvSpPr>
        <p:spPr/>
        <p:txBody>
          <a:bodyPr/>
          <a:lstStyle/>
          <a:p>
            <a:fld id="{1EBED879-400B-394C-957A-E0B7D5858CF1}" type="slidenum">
              <a:rPr kumimoji="1" lang="zh-CN" altLang="en-US" smtClean="0"/>
              <a:t>10</a:t>
            </a:fld>
            <a:endParaRPr kumimoji="1" lang="zh-CN" altLang="en-US"/>
          </a:p>
        </p:txBody>
      </p:sp>
    </p:spTree>
    <p:extLst>
      <p:ext uri="{BB962C8B-B14F-4D97-AF65-F5344CB8AC3E}">
        <p14:creationId xmlns:p14="http://schemas.microsoft.com/office/powerpoint/2010/main" val="1279834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题注">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smtClean="0"/>
              <a:pPr/>
              <a:t>9/22/17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标题的引述">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smtClean="0"/>
              <a:pPr/>
              <a:t>9/22/17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smtClean="0"/>
              <a:pPr/>
              <a:t>9/22/17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引述">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smtClean="0"/>
              <a:pPr/>
              <a:t>9/22/17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smtClean="0"/>
              <a:pPr/>
              <a:t>9/22/17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9/22/17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smtClean="0"/>
              <a:pPr/>
              <a:t>9/22/17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9/22/17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9/22/17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9/22/17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9/22/17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2A54C80-263E-416B-A8E0-580EDEADCBDC}" type="datetimeFigureOut">
              <a:rPr lang="en-US" smtClean="0"/>
              <a:t>9/22/17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将图片拖动到占位符，或单击添加图标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smtClean="0"/>
              <a:pPr/>
              <a:t>9/22/17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9/22/17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6012575"/>
      </p:ext>
    </p:extLst>
  </p:cSld>
  <p:clrMap bg1="dk1" tx1="lt1" bg2="dk2" tx2="lt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 id="214748393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Yale" TargetMode="External"/><Relationship Id="rId4" Type="http://schemas.openxmlformats.org/officeDocument/2006/relationships/image" Target="../media/image1.tif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kumimoji="1" lang="en-US" altLang="zh-CN" dirty="0" smtClean="0"/>
              <a:t>Can Stock Market Forecasters Forecast?</a:t>
            </a:r>
            <a:endParaRPr kumimoji="1" lang="zh-CN" altLang="en-US" dirty="0"/>
          </a:p>
        </p:txBody>
      </p:sp>
      <p:sp>
        <p:nvSpPr>
          <p:cNvPr id="3" name="副标题 2"/>
          <p:cNvSpPr>
            <a:spLocks noGrp="1"/>
          </p:cNvSpPr>
          <p:nvPr>
            <p:ph type="subTitle" idx="1"/>
          </p:nvPr>
        </p:nvSpPr>
        <p:spPr/>
        <p:txBody>
          <a:bodyPr>
            <a:normAutofit lnSpcReduction="10000"/>
          </a:bodyPr>
          <a:lstStyle/>
          <a:p>
            <a:r>
              <a:rPr kumimoji="1" lang="en-US" altLang="zh-CN" dirty="0" smtClean="0"/>
              <a:t>Author: Alfred Cowles 3</a:t>
            </a:r>
            <a:r>
              <a:rPr kumimoji="1" lang="en-US" altLang="zh-CN" baseline="30000" dirty="0" smtClean="0"/>
              <a:t>rd</a:t>
            </a:r>
            <a:endParaRPr kumimoji="1" lang="en-US" altLang="zh-CN" dirty="0" smtClean="0"/>
          </a:p>
          <a:p>
            <a:endParaRPr kumimoji="1" lang="en-US" altLang="zh-CN" dirty="0" smtClean="0"/>
          </a:p>
          <a:p>
            <a:r>
              <a:rPr kumimoji="1" lang="en-US" altLang="zh-CN" dirty="0" smtClean="0"/>
              <a:t>Presented by </a:t>
            </a:r>
            <a:r>
              <a:rPr kumimoji="1" lang="en-US" altLang="zh-CN" dirty="0" err="1" smtClean="0"/>
              <a:t>Xueyi</a:t>
            </a:r>
            <a:r>
              <a:rPr kumimoji="1" lang="en-US" altLang="zh-CN" dirty="0" smtClean="0"/>
              <a:t> (Lucy) Chen</a:t>
            </a:r>
            <a:endParaRPr kumimoji="1" lang="zh-CN" altLang="en-US" dirty="0"/>
          </a:p>
        </p:txBody>
      </p:sp>
    </p:spTree>
    <p:extLst>
      <p:ext uri="{BB962C8B-B14F-4D97-AF65-F5344CB8AC3E}">
        <p14:creationId xmlns:p14="http://schemas.microsoft.com/office/powerpoint/2010/main" val="402892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Forecasting the Course of Stock Market</a:t>
            </a:r>
            <a:br>
              <a:rPr kumimoji="1" lang="en-US" altLang="zh-CN" dirty="0"/>
            </a:br>
            <a:r>
              <a:rPr kumimoji="1" lang="en-US" altLang="zh-CN" dirty="0"/>
              <a:t>-- </a:t>
            </a:r>
            <a:r>
              <a:rPr kumimoji="1" lang="en-US" altLang="zh-CN" dirty="0" smtClean="0"/>
              <a:t>24 financial publications</a:t>
            </a:r>
            <a:endParaRPr kumimoji="1" lang="zh-CN" altLang="en-US" dirty="0"/>
          </a:p>
        </p:txBody>
      </p:sp>
      <p:sp>
        <p:nvSpPr>
          <p:cNvPr id="3" name="内容占位符 2"/>
          <p:cNvSpPr>
            <a:spLocks noGrp="1"/>
          </p:cNvSpPr>
          <p:nvPr>
            <p:ph idx="1"/>
          </p:nvPr>
        </p:nvSpPr>
        <p:spPr>
          <a:xfrm>
            <a:off x="677333" y="2160589"/>
            <a:ext cx="8896973" cy="3880773"/>
          </a:xfrm>
        </p:spPr>
        <p:txBody>
          <a:bodyPr/>
          <a:lstStyle/>
          <a:p>
            <a:r>
              <a:rPr kumimoji="1" lang="en-US" altLang="zh-CN" dirty="0" smtClean="0"/>
              <a:t>Timeframe: Jan 1, 1928 </a:t>
            </a:r>
            <a:r>
              <a:rPr kumimoji="1" lang="mr-IN" altLang="zh-CN" dirty="0" smtClean="0"/>
              <a:t>–</a:t>
            </a:r>
            <a:r>
              <a:rPr kumimoji="1" lang="en-US" altLang="zh-CN" dirty="0" smtClean="0"/>
              <a:t> Jun 1, 1932</a:t>
            </a:r>
          </a:p>
          <a:p>
            <a:r>
              <a:rPr kumimoji="1" lang="en-US" altLang="zh-CN" dirty="0" smtClean="0"/>
              <a:t>Data: 3,300 forecasts</a:t>
            </a:r>
          </a:p>
          <a:p>
            <a:r>
              <a:rPr kumimoji="1" lang="en-US" altLang="zh-CN" dirty="0" smtClean="0"/>
              <a:t>Assumption: </a:t>
            </a:r>
          </a:p>
          <a:p>
            <a:pPr lvl="1"/>
            <a:r>
              <a:rPr kumimoji="1" lang="en-US" altLang="zh-CN" dirty="0" smtClean="0"/>
              <a:t>No marginal commitments and no short commitments</a:t>
            </a:r>
          </a:p>
          <a:p>
            <a:pPr lvl="1"/>
            <a:r>
              <a:rPr kumimoji="1" lang="en-US" altLang="zh-CN" dirty="0" smtClean="0"/>
              <a:t>Nine possible investment policies: 100%, 87.5%, 75%, 62.5%. 50%, 37.5%. 25%, 12.5%, 0</a:t>
            </a:r>
          </a:p>
          <a:p>
            <a:r>
              <a:rPr kumimoji="1" lang="en-US" altLang="zh-CN" dirty="0" smtClean="0"/>
              <a:t>Method: test based on the Standard Statistics Company index (90 stocks)</a:t>
            </a:r>
          </a:p>
        </p:txBody>
      </p:sp>
      <p:graphicFrame>
        <p:nvGraphicFramePr>
          <p:cNvPr id="4" name="内容占位符 3"/>
          <p:cNvGraphicFramePr>
            <a:graphicFrameLocks/>
          </p:cNvGraphicFramePr>
          <p:nvPr>
            <p:extLst>
              <p:ext uri="{D42A27DB-BD31-4B8C-83A1-F6EECF244321}">
                <p14:modId xmlns:p14="http://schemas.microsoft.com/office/powerpoint/2010/main" val="2105627705"/>
              </p:ext>
            </p:extLst>
          </p:nvPr>
        </p:nvGraphicFramePr>
        <p:xfrm>
          <a:off x="1434352" y="4643717"/>
          <a:ext cx="7839648" cy="1627835"/>
        </p:xfrm>
        <a:graphic>
          <a:graphicData uri="http://schemas.openxmlformats.org/drawingml/2006/table">
            <a:tbl>
              <a:tblPr firstRow="1" bandRow="1">
                <a:tableStyleId>{5C22544A-7EE6-4342-B048-85BDC9FD1C3A}</a:tableStyleId>
              </a:tblPr>
              <a:tblGrid>
                <a:gridCol w="2613216"/>
                <a:gridCol w="2613216"/>
                <a:gridCol w="2613216"/>
              </a:tblGrid>
              <a:tr h="402248">
                <a:tc>
                  <a:txBody>
                    <a:bodyPr/>
                    <a:lstStyle/>
                    <a:p>
                      <a:pPr lvl="0" algn="ctr"/>
                      <a:endParaRPr lang="zh-CN" altLang="en-US" dirty="0"/>
                    </a:p>
                  </a:txBody>
                  <a:tcPr anchor="ctr"/>
                </a:tc>
                <a:tc>
                  <a:txBody>
                    <a:bodyPr/>
                    <a:lstStyle/>
                    <a:p>
                      <a:pPr lvl="0" algn="ctr"/>
                      <a:r>
                        <a:rPr lang="en-US" altLang="zh-CN" dirty="0" smtClean="0"/>
                        <a:t>Rise</a:t>
                      </a:r>
                      <a:r>
                        <a:rPr lang="en-US" altLang="zh-CN" baseline="0" dirty="0" smtClean="0"/>
                        <a:t> 10%</a:t>
                      </a:r>
                      <a:endParaRPr lang="zh-CN" altLang="en-US" dirty="0"/>
                    </a:p>
                  </a:txBody>
                  <a:tcPr anchor="ctr"/>
                </a:tc>
                <a:tc>
                  <a:txBody>
                    <a:bodyPr/>
                    <a:lstStyle/>
                    <a:p>
                      <a:pPr lvl="0" algn="ctr"/>
                      <a:r>
                        <a:rPr lang="en-US" altLang="zh-CN" dirty="0" smtClean="0"/>
                        <a:t>Drop 10%</a:t>
                      </a:r>
                      <a:endParaRPr lang="zh-CN" altLang="en-US" dirty="0"/>
                    </a:p>
                  </a:txBody>
                  <a:tcPr anchor="ctr"/>
                </a:tc>
              </a:tr>
              <a:tr h="408529">
                <a:tc>
                  <a:txBody>
                    <a:bodyPr/>
                    <a:lstStyle/>
                    <a:p>
                      <a:pPr lvl="0" algn="ctr"/>
                      <a:r>
                        <a:rPr lang="en-US" altLang="zh-CN" dirty="0" smtClean="0"/>
                        <a:t>100% bullish</a:t>
                      </a:r>
                      <a:endParaRPr lang="zh-CN" altLang="en-US" dirty="0"/>
                    </a:p>
                  </a:txBody>
                  <a:tcPr anchor="ctr"/>
                </a:tc>
                <a:tc>
                  <a:txBody>
                    <a:bodyPr/>
                    <a:lstStyle/>
                    <a:p>
                      <a:pPr lvl="0" algn="ctr"/>
                      <a:r>
                        <a:rPr lang="en-US" altLang="zh-CN" dirty="0" smtClean="0"/>
                        <a:t>+10%</a:t>
                      </a:r>
                      <a:endParaRPr lang="zh-CN" altLang="en-US" dirty="0"/>
                    </a:p>
                  </a:txBody>
                  <a:tcPr anchor="ctr"/>
                </a:tc>
                <a:tc>
                  <a:txBody>
                    <a:bodyPr/>
                    <a:lstStyle/>
                    <a:p>
                      <a:pPr lvl="0" algn="ctr"/>
                      <a:r>
                        <a:rPr lang="en-US" altLang="zh-CN" dirty="0" smtClean="0"/>
                        <a:t>-10%</a:t>
                      </a:r>
                      <a:endParaRPr lang="zh-CN" altLang="en-US" dirty="0"/>
                    </a:p>
                  </a:txBody>
                  <a:tcPr anchor="ctr"/>
                </a:tc>
              </a:tr>
              <a:tr h="408529">
                <a:tc>
                  <a:txBody>
                    <a:bodyPr/>
                    <a:lstStyle/>
                    <a:p>
                      <a:pPr lvl="0" algn="ctr"/>
                      <a:r>
                        <a:rPr lang="en-US" altLang="zh-CN" dirty="0" smtClean="0"/>
                        <a:t>Doubtful</a:t>
                      </a:r>
                    </a:p>
                  </a:txBody>
                  <a:tcPr anchor="ctr"/>
                </a:tc>
                <a:tc>
                  <a:txBody>
                    <a:bodyPr/>
                    <a:lstStyle/>
                    <a:p>
                      <a:pPr lvl="0" algn="ctr"/>
                      <a:r>
                        <a:rPr lang="en-US" altLang="zh-CN" dirty="0" smtClean="0"/>
                        <a:t>+5%</a:t>
                      </a:r>
                      <a:endParaRPr lang="zh-CN" altLang="en-US" dirty="0"/>
                    </a:p>
                  </a:txBody>
                  <a:tcPr anchor="ctr"/>
                </a:tc>
                <a:tc>
                  <a:txBody>
                    <a:bodyPr/>
                    <a:lstStyle/>
                    <a:p>
                      <a:pPr lvl="0" algn="ctr"/>
                      <a:r>
                        <a:rPr lang="en-US" altLang="zh-CN" dirty="0" smtClean="0"/>
                        <a:t>-5%</a:t>
                      </a:r>
                      <a:endParaRPr lang="zh-CN" altLang="en-US" dirty="0"/>
                    </a:p>
                  </a:txBody>
                  <a:tcPr anchor="ctr"/>
                </a:tc>
              </a:tr>
              <a:tr h="408529">
                <a:tc>
                  <a:txBody>
                    <a:bodyPr/>
                    <a:lstStyle/>
                    <a:p>
                      <a:pPr lvl="0" algn="ctr"/>
                      <a:r>
                        <a:rPr lang="en-US" altLang="zh-CN" dirty="0" smtClean="0"/>
                        <a:t>100% bearish</a:t>
                      </a:r>
                      <a:endParaRPr lang="zh-CN" altLang="en-US" dirty="0"/>
                    </a:p>
                  </a:txBody>
                  <a:tcPr anchor="ctr"/>
                </a:tc>
                <a:tc>
                  <a:txBody>
                    <a:bodyPr/>
                    <a:lstStyle/>
                    <a:p>
                      <a:pPr lvl="0" algn="ctr"/>
                      <a:r>
                        <a:rPr lang="en-US" altLang="zh-CN" dirty="0" smtClean="0"/>
                        <a:t>0</a:t>
                      </a:r>
                      <a:endParaRPr lang="zh-CN" altLang="en-US" dirty="0"/>
                    </a:p>
                  </a:txBody>
                  <a:tcPr anchor="ctr"/>
                </a:tc>
                <a:tc>
                  <a:txBody>
                    <a:bodyPr/>
                    <a:lstStyle/>
                    <a:p>
                      <a:pPr lvl="0" algn="ctr"/>
                      <a:r>
                        <a:rPr lang="en-US" altLang="zh-CN" dirty="0" smtClean="0"/>
                        <a:t>0</a:t>
                      </a:r>
                      <a:endParaRPr lang="zh-CN" altLang="en-US" dirty="0"/>
                    </a:p>
                  </a:txBody>
                  <a:tcPr anchor="ctr"/>
                </a:tc>
              </a:tr>
            </a:tbl>
          </a:graphicData>
        </a:graphic>
      </p:graphicFrame>
    </p:spTree>
    <p:extLst>
      <p:ext uri="{BB962C8B-B14F-4D97-AF65-F5344CB8AC3E}">
        <p14:creationId xmlns:p14="http://schemas.microsoft.com/office/powerpoint/2010/main" val="43114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7334" y="394450"/>
            <a:ext cx="8596668" cy="1320800"/>
          </a:xfrm>
        </p:spPr>
        <p:txBody>
          <a:bodyPr>
            <a:normAutofit/>
          </a:bodyPr>
          <a:lstStyle/>
          <a:p>
            <a:r>
              <a:rPr kumimoji="1" lang="en-US" altLang="zh-CN" dirty="0" smtClean="0"/>
              <a:t>Results </a:t>
            </a:r>
            <a:r>
              <a:rPr kumimoji="1" lang="mr-IN" altLang="zh-CN" dirty="0" smtClean="0"/>
              <a:t>–</a:t>
            </a:r>
            <a:r>
              <a:rPr kumimoji="1" lang="en-US" altLang="zh-CN" dirty="0" smtClean="0"/>
              <a:t> one third success </a:t>
            </a:r>
            <a:r>
              <a:rPr kumimoji="1" lang="zh-CN" altLang="en-US" dirty="0"/>
              <a:t/>
            </a:r>
            <a:br>
              <a:rPr kumimoji="1" lang="zh-CN" altLang="en-US" dirty="0"/>
            </a:br>
            <a:endParaRPr kumimoji="1" lang="zh-CN" altLang="en-US" dirty="0"/>
          </a:p>
        </p:txBody>
      </p:sp>
      <p:pic>
        <p:nvPicPr>
          <p:cNvPr id="3" name="内容占位符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75668" y="1054850"/>
            <a:ext cx="6149788" cy="5456203"/>
          </a:xfrm>
        </p:spPr>
      </p:pic>
      <p:sp>
        <p:nvSpPr>
          <p:cNvPr id="4" name="文本框 3"/>
          <p:cNvSpPr txBox="1"/>
          <p:nvPr/>
        </p:nvSpPr>
        <p:spPr>
          <a:xfrm>
            <a:off x="677334" y="2431372"/>
            <a:ext cx="4109819" cy="2308324"/>
          </a:xfrm>
          <a:prstGeom prst="rect">
            <a:avLst/>
          </a:prstGeom>
          <a:noFill/>
        </p:spPr>
        <p:txBody>
          <a:bodyPr wrap="square" rtlCol="0">
            <a:spAutoFit/>
          </a:bodyPr>
          <a:lstStyle/>
          <a:p>
            <a:r>
              <a:rPr kumimoji="1" lang="en-US" altLang="zh-CN" sz="2400" dirty="0" smtClean="0">
                <a:solidFill>
                  <a:srgbClr val="FF0000"/>
                </a:solidFill>
              </a:rPr>
              <a:t>Average forecasting agency fell about 4% per annum below a record representing the average of all performances achievable by pure chance</a:t>
            </a:r>
            <a:endParaRPr kumimoji="1" lang="zh-CN" altLang="en-US" sz="2400" dirty="0">
              <a:solidFill>
                <a:srgbClr val="FF0000"/>
              </a:solidFill>
            </a:endParaRPr>
          </a:p>
        </p:txBody>
      </p:sp>
    </p:spTree>
    <p:extLst>
      <p:ext uri="{BB962C8B-B14F-4D97-AF65-F5344CB8AC3E}">
        <p14:creationId xmlns:p14="http://schemas.microsoft.com/office/powerpoint/2010/main" val="1901017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677334" y="1506071"/>
            <a:ext cx="8596668" cy="4535291"/>
          </a:xfrm>
        </p:spPr>
        <p:txBody>
          <a:bodyPr/>
          <a:lstStyle/>
          <a:p>
            <a:r>
              <a:rPr kumimoji="1" lang="en-US" altLang="zh-CN" sz="2400" dirty="0" smtClean="0"/>
              <a:t>Number of weeks market decline = number of weeks market advance</a:t>
            </a:r>
          </a:p>
          <a:p>
            <a:r>
              <a:rPr kumimoji="1" lang="en-US" altLang="zh-CN" sz="2400" dirty="0" smtClean="0"/>
              <a:t>Total amount of declines &gt; total amount of advances</a:t>
            </a:r>
          </a:p>
          <a:p>
            <a:endParaRPr kumimoji="1" lang="en-US" altLang="zh-CN" dirty="0"/>
          </a:p>
          <a:p>
            <a:endParaRPr kumimoji="1" lang="en-US" altLang="zh-CN" dirty="0" smtClean="0"/>
          </a:p>
        </p:txBody>
      </p:sp>
      <p:sp>
        <p:nvSpPr>
          <p:cNvPr id="2" name="标题 1"/>
          <p:cNvSpPr>
            <a:spLocks noGrp="1"/>
          </p:cNvSpPr>
          <p:nvPr>
            <p:ph type="title"/>
          </p:nvPr>
        </p:nvSpPr>
        <p:spPr>
          <a:xfrm>
            <a:off x="677334" y="394450"/>
            <a:ext cx="8596668" cy="1320800"/>
          </a:xfrm>
        </p:spPr>
        <p:txBody>
          <a:bodyPr>
            <a:normAutofit/>
          </a:bodyPr>
          <a:lstStyle/>
          <a:p>
            <a:r>
              <a:rPr kumimoji="1" lang="en-US" altLang="zh-CN" dirty="0" smtClean="0"/>
              <a:t>Results </a:t>
            </a:r>
            <a:r>
              <a:rPr kumimoji="1" lang="mr-IN" altLang="zh-CN" dirty="0" smtClean="0"/>
              <a:t>–</a:t>
            </a:r>
            <a:r>
              <a:rPr kumimoji="1" lang="en-US" altLang="zh-CN" dirty="0" smtClean="0"/>
              <a:t> one third success </a:t>
            </a:r>
            <a:r>
              <a:rPr kumimoji="1" lang="zh-CN" altLang="en-US" dirty="0"/>
              <a:t/>
            </a:r>
            <a:br>
              <a:rPr kumimoji="1" lang="zh-CN" altLang="en-US" dirty="0"/>
            </a:br>
            <a:endParaRPr kumimoji="1" lang="zh-CN" altLang="en-US" dirty="0"/>
          </a:p>
        </p:txBody>
      </p:sp>
      <p:graphicFrame>
        <p:nvGraphicFramePr>
          <p:cNvPr id="6" name="表格 5"/>
          <p:cNvGraphicFramePr>
            <a:graphicFrameLocks noGrp="1"/>
          </p:cNvGraphicFramePr>
          <p:nvPr>
            <p:extLst>
              <p:ext uri="{D42A27DB-BD31-4B8C-83A1-F6EECF244321}">
                <p14:modId xmlns:p14="http://schemas.microsoft.com/office/powerpoint/2010/main" val="1139652742"/>
              </p:ext>
            </p:extLst>
          </p:nvPr>
        </p:nvGraphicFramePr>
        <p:xfrm>
          <a:off x="677334" y="3359295"/>
          <a:ext cx="8127999" cy="741680"/>
        </p:xfrm>
        <a:graphic>
          <a:graphicData uri="http://schemas.openxmlformats.org/drawingml/2006/table">
            <a:tbl>
              <a:tblPr firstRow="1" bandRow="1">
                <a:tableStyleId>{5C22544A-7EE6-4342-B048-85BDC9FD1C3A}</a:tableStyleId>
              </a:tblPr>
              <a:tblGrid>
                <a:gridCol w="2709333"/>
                <a:gridCol w="2709333"/>
                <a:gridCol w="2709333"/>
              </a:tblGrid>
              <a:tr h="370840">
                <a:tc>
                  <a:txBody>
                    <a:bodyPr/>
                    <a:lstStyle/>
                    <a:p>
                      <a:pPr algn="ctr"/>
                      <a:r>
                        <a:rPr lang="en-US" altLang="zh-CN" dirty="0" smtClean="0"/>
                        <a:t>Bullish</a:t>
                      </a:r>
                      <a:endParaRPr lang="zh-CN" altLang="en-US" dirty="0"/>
                    </a:p>
                  </a:txBody>
                  <a:tcPr anchor="ctr"/>
                </a:tc>
                <a:tc>
                  <a:txBody>
                    <a:bodyPr/>
                    <a:lstStyle/>
                    <a:p>
                      <a:pPr algn="ctr"/>
                      <a:r>
                        <a:rPr lang="en-US" altLang="zh-CN" dirty="0" smtClean="0"/>
                        <a:t>Bearish</a:t>
                      </a:r>
                      <a:endParaRPr lang="zh-CN" altLang="en-US" dirty="0"/>
                    </a:p>
                  </a:txBody>
                  <a:tcPr anchor="ctr"/>
                </a:tc>
                <a:tc>
                  <a:txBody>
                    <a:bodyPr/>
                    <a:lstStyle/>
                    <a:p>
                      <a:pPr algn="ctr"/>
                      <a:r>
                        <a:rPr lang="en-US" altLang="zh-CN" dirty="0" smtClean="0"/>
                        <a:t>Doubtful</a:t>
                      </a:r>
                      <a:endParaRPr lang="zh-CN" altLang="en-US" dirty="0"/>
                    </a:p>
                  </a:txBody>
                  <a:tcPr anchor="ctr"/>
                </a:tc>
              </a:tr>
              <a:tr h="370840">
                <a:tc>
                  <a:txBody>
                    <a:bodyPr/>
                    <a:lstStyle/>
                    <a:p>
                      <a:pPr algn="ctr"/>
                      <a:r>
                        <a:rPr lang="en-US" altLang="zh-CN" dirty="0" smtClean="0"/>
                        <a:t>2035</a:t>
                      </a:r>
                      <a:endParaRPr lang="zh-CN" altLang="en-US" dirty="0"/>
                    </a:p>
                  </a:txBody>
                  <a:tcPr anchor="ctr"/>
                </a:tc>
                <a:tc>
                  <a:txBody>
                    <a:bodyPr/>
                    <a:lstStyle/>
                    <a:p>
                      <a:pPr algn="ctr"/>
                      <a:r>
                        <a:rPr lang="en-US" altLang="zh-CN" dirty="0" smtClean="0"/>
                        <a:t>804</a:t>
                      </a:r>
                      <a:endParaRPr lang="zh-CN" altLang="en-US" dirty="0"/>
                    </a:p>
                  </a:txBody>
                  <a:tcPr anchor="ctr"/>
                </a:tc>
                <a:tc>
                  <a:txBody>
                    <a:bodyPr/>
                    <a:lstStyle/>
                    <a:p>
                      <a:pPr algn="ctr"/>
                      <a:r>
                        <a:rPr lang="en-US" altLang="zh-CN" dirty="0" smtClean="0"/>
                        <a:t>479</a:t>
                      </a:r>
                      <a:endParaRPr lang="zh-CN" altLang="en-US" dirty="0"/>
                    </a:p>
                  </a:txBody>
                  <a:tcPr anchor="ctr"/>
                </a:tc>
              </a:tr>
            </a:tbl>
          </a:graphicData>
        </a:graphic>
      </p:graphicFrame>
    </p:spTree>
    <p:extLst>
      <p:ext uri="{BB962C8B-B14F-4D97-AF65-F5344CB8AC3E}">
        <p14:creationId xmlns:p14="http://schemas.microsoft.com/office/powerpoint/2010/main" val="304253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Statistical Interpretations of Results</a:t>
            </a:r>
            <a:endParaRPr kumimoji="1" lang="zh-CN" altLang="en-US" dirty="0"/>
          </a:p>
        </p:txBody>
      </p:sp>
      <p:sp>
        <p:nvSpPr>
          <p:cNvPr id="3" name="内容占位符 2"/>
          <p:cNvSpPr>
            <a:spLocks noGrp="1"/>
          </p:cNvSpPr>
          <p:nvPr>
            <p:ph idx="1"/>
          </p:nvPr>
        </p:nvSpPr>
        <p:spPr/>
        <p:txBody>
          <a:bodyPr/>
          <a:lstStyle/>
          <a:p>
            <a:r>
              <a:rPr kumimoji="1" lang="en-US" altLang="zh-CN" dirty="0" smtClean="0"/>
              <a:t>Object: compare the records of all forecasters with pure chance</a:t>
            </a:r>
          </a:p>
          <a:p>
            <a:r>
              <a:rPr kumimoji="1" lang="en-US" altLang="zh-CN" dirty="0" smtClean="0"/>
              <a:t>Method:</a:t>
            </a:r>
            <a:r>
              <a:rPr kumimoji="1" lang="en-US" altLang="zh-CN" dirty="0"/>
              <a:t> </a:t>
            </a:r>
            <a:r>
              <a:rPr kumimoji="1" lang="en-US" altLang="zh-CN" dirty="0" smtClean="0"/>
              <a:t>Compile 24 records that are identical with those of the 24 forecasters as to the total period covered, but having pure advices applied to random intervals within these periods</a:t>
            </a:r>
          </a:p>
          <a:p>
            <a:pPr lvl="1"/>
            <a:r>
              <a:rPr kumimoji="1" lang="en-US" altLang="zh-CN" dirty="0" smtClean="0"/>
              <a:t>230 weeks from January 1928 to June 1932</a:t>
            </a:r>
          </a:p>
          <a:p>
            <a:pPr lvl="1"/>
            <a:r>
              <a:rPr kumimoji="1" lang="en-US" altLang="zh-CN" dirty="0" smtClean="0"/>
              <a:t>Average number of changes of advice is 33 times</a:t>
            </a:r>
          </a:p>
          <a:p>
            <a:pPr lvl="1"/>
            <a:r>
              <a:rPr kumimoji="1" lang="en-US" altLang="zh-CN" dirty="0" smtClean="0"/>
              <a:t>Cards numbered 1 to 229 were drawn randomly 33 times</a:t>
            </a:r>
          </a:p>
          <a:p>
            <a:pPr lvl="1"/>
            <a:r>
              <a:rPr kumimoji="1" lang="en-US" altLang="zh-CN" dirty="0" smtClean="0"/>
              <a:t>Draw 33 times from nine cards, which represent 9 possible investment policies</a:t>
            </a:r>
          </a:p>
          <a:p>
            <a:endParaRPr kumimoji="1" lang="zh-CN" altLang="en-US" dirty="0"/>
          </a:p>
        </p:txBody>
      </p:sp>
    </p:spTree>
    <p:extLst>
      <p:ext uri="{BB962C8B-B14F-4D97-AF65-F5344CB8AC3E}">
        <p14:creationId xmlns:p14="http://schemas.microsoft.com/office/powerpoint/2010/main" val="394606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1460084"/>
            <a:ext cx="5063159" cy="4366975"/>
          </a:xfrm>
          <a:prstGeom prst="rect">
            <a:avLst/>
          </a:prstGeom>
        </p:spPr>
      </p:pic>
      <p:sp>
        <p:nvSpPr>
          <p:cNvPr id="2" name="标题 1"/>
          <p:cNvSpPr>
            <a:spLocks noGrp="1"/>
          </p:cNvSpPr>
          <p:nvPr>
            <p:ph type="title"/>
          </p:nvPr>
        </p:nvSpPr>
        <p:spPr>
          <a:xfrm>
            <a:off x="677334" y="609600"/>
            <a:ext cx="8596668" cy="1320800"/>
          </a:xfrm>
        </p:spPr>
        <p:txBody>
          <a:bodyPr anchor="t">
            <a:normAutofit/>
          </a:bodyPr>
          <a:lstStyle/>
          <a:p>
            <a:r>
              <a:rPr kumimoji="1" lang="en-US" altLang="zh-CN" dirty="0"/>
              <a:t>Statistical Interpretations of Results</a:t>
            </a:r>
            <a:endParaRPr kumimoji="1" lang="zh-CN" altLang="en-US" dirty="0"/>
          </a:p>
        </p:txBody>
      </p:sp>
      <p:pic>
        <p:nvPicPr>
          <p:cNvPr id="5" name="内容占位符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869219" y="1460084"/>
            <a:ext cx="4922099" cy="4366975"/>
          </a:xfrm>
        </p:spPr>
      </p:pic>
      <p:sp>
        <p:nvSpPr>
          <p:cNvPr id="7" name="矩形 6"/>
          <p:cNvSpPr/>
          <p:nvPr/>
        </p:nvSpPr>
        <p:spPr>
          <a:xfrm>
            <a:off x="950259" y="1966258"/>
            <a:ext cx="4643717" cy="163755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10"/>
          <p:cNvSpPr/>
          <p:nvPr/>
        </p:nvSpPr>
        <p:spPr>
          <a:xfrm>
            <a:off x="6185647" y="2190374"/>
            <a:ext cx="4437519" cy="121621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4880343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Statistical Interpretations of Results</a:t>
            </a:r>
            <a:endParaRPr kumimoji="1" lang="zh-CN" altLang="en-US"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2641" y="1582148"/>
            <a:ext cx="7606054" cy="4624061"/>
          </a:xfrm>
        </p:spPr>
      </p:pic>
    </p:spTree>
    <p:extLst>
      <p:ext uri="{BB962C8B-B14F-4D97-AF65-F5344CB8AC3E}">
        <p14:creationId xmlns:p14="http://schemas.microsoft.com/office/powerpoint/2010/main" val="438729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7334" y="609600"/>
            <a:ext cx="8596668" cy="886154"/>
          </a:xfrm>
        </p:spPr>
        <p:txBody>
          <a:bodyPr/>
          <a:lstStyle/>
          <a:p>
            <a:r>
              <a:rPr kumimoji="1" lang="en-US" altLang="zh-CN" dirty="0" smtClean="0"/>
              <a:t>Probability test</a:t>
            </a:r>
            <a:endParaRPr kumimoji="1"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111055448"/>
              </p:ext>
            </p:extLst>
          </p:nvPr>
        </p:nvGraphicFramePr>
        <p:xfrm>
          <a:off x="677334" y="4168683"/>
          <a:ext cx="9461815" cy="741680"/>
        </p:xfrm>
        <a:graphic>
          <a:graphicData uri="http://schemas.openxmlformats.org/drawingml/2006/table">
            <a:tbl>
              <a:tblPr firstRow="1" bandRow="1">
                <a:tableStyleId>{5C22544A-7EE6-4342-B048-85BDC9FD1C3A}</a:tableStyleId>
              </a:tblPr>
              <a:tblGrid>
                <a:gridCol w="2584767"/>
                <a:gridCol w="1719262"/>
                <a:gridCol w="1719262"/>
                <a:gridCol w="1719262"/>
                <a:gridCol w="1719262"/>
              </a:tblGrid>
              <a:tr h="370840">
                <a:tc>
                  <a:txBody>
                    <a:bodyPr/>
                    <a:lstStyle/>
                    <a:p>
                      <a:endParaRPr lang="zh-CN" altLang="en-US" dirty="0"/>
                    </a:p>
                  </a:txBody>
                  <a:tcPr/>
                </a:tc>
                <a:tc>
                  <a:txBody>
                    <a:bodyPr/>
                    <a:lstStyle/>
                    <a:p>
                      <a:pPr algn="ctr"/>
                      <a:r>
                        <a:rPr lang="en-US" altLang="zh-CN" dirty="0" smtClean="0"/>
                        <a:t>Forecaster</a:t>
                      </a:r>
                      <a:r>
                        <a:rPr lang="en-US" altLang="zh-CN" baseline="0" dirty="0" smtClean="0"/>
                        <a:t> 2</a:t>
                      </a:r>
                      <a:endParaRPr lang="zh-CN" alt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dirty="0" smtClean="0"/>
                        <a:t>Forecaster</a:t>
                      </a:r>
                      <a:r>
                        <a:rPr lang="en-US" altLang="zh-CN" baseline="0" dirty="0" smtClean="0"/>
                        <a:t> 3</a:t>
                      </a:r>
                      <a:endParaRPr lang="zh-CN" alt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dirty="0" smtClean="0"/>
                        <a:t>Forecaster</a:t>
                      </a:r>
                      <a:r>
                        <a:rPr lang="en-US" altLang="zh-CN" baseline="0" dirty="0" smtClean="0"/>
                        <a:t> 22</a:t>
                      </a:r>
                      <a:endParaRPr lang="zh-CN" alt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dirty="0" smtClean="0"/>
                        <a:t>Forecaster</a:t>
                      </a:r>
                      <a:r>
                        <a:rPr lang="en-US" altLang="zh-CN" baseline="0" dirty="0" smtClean="0"/>
                        <a:t> 24</a:t>
                      </a:r>
                      <a:endParaRPr lang="zh-CN" altLang="en-US" dirty="0" smtClean="0"/>
                    </a:p>
                  </a:txBody>
                  <a:tcPr/>
                </a:tc>
              </a:tr>
              <a:tr h="370840">
                <a:tc>
                  <a:txBody>
                    <a:bodyPr/>
                    <a:lstStyle/>
                    <a:p>
                      <a:pPr algn="ctr"/>
                      <a:r>
                        <a:rPr lang="en-US" altLang="zh-CN" dirty="0" smtClean="0"/>
                        <a:t>Correlation coefficient</a:t>
                      </a:r>
                      <a:endParaRPr lang="zh-CN" altLang="en-US" dirty="0"/>
                    </a:p>
                  </a:txBody>
                  <a:tcPr/>
                </a:tc>
                <a:tc>
                  <a:txBody>
                    <a:bodyPr/>
                    <a:lstStyle/>
                    <a:p>
                      <a:pPr algn="ctr"/>
                      <a:r>
                        <a:rPr lang="en-US" altLang="zh-CN" dirty="0" smtClean="0"/>
                        <a:t>0.151</a:t>
                      </a:r>
                      <a:endParaRPr lang="zh-CN" altLang="en-US" dirty="0"/>
                    </a:p>
                  </a:txBody>
                  <a:tcPr/>
                </a:tc>
                <a:tc>
                  <a:txBody>
                    <a:bodyPr/>
                    <a:lstStyle/>
                    <a:p>
                      <a:pPr algn="ctr"/>
                      <a:r>
                        <a:rPr lang="en-US" altLang="zh-CN" dirty="0" smtClean="0"/>
                        <a:t>0.197</a:t>
                      </a:r>
                      <a:endParaRPr lang="zh-CN" altLang="en-US" dirty="0"/>
                    </a:p>
                  </a:txBody>
                  <a:tcPr/>
                </a:tc>
                <a:tc>
                  <a:txBody>
                    <a:bodyPr/>
                    <a:lstStyle/>
                    <a:p>
                      <a:pPr algn="ctr"/>
                      <a:r>
                        <a:rPr lang="en-US" altLang="zh-CN" dirty="0" smtClean="0"/>
                        <a:t>-0.124</a:t>
                      </a:r>
                      <a:endParaRPr lang="zh-CN" altLang="en-US" dirty="0"/>
                    </a:p>
                  </a:txBody>
                  <a:tcPr/>
                </a:tc>
                <a:tc>
                  <a:txBody>
                    <a:bodyPr/>
                    <a:lstStyle/>
                    <a:p>
                      <a:pPr algn="ctr"/>
                      <a:r>
                        <a:rPr lang="en-US" altLang="zh-CN" dirty="0" smtClean="0"/>
                        <a:t>-0.132</a:t>
                      </a:r>
                      <a:endParaRPr lang="zh-CN" altLang="en-US" dirty="0"/>
                    </a:p>
                  </a:txBody>
                  <a:tcPr/>
                </a:tc>
              </a:tr>
            </a:tbl>
          </a:graphicData>
        </a:graphic>
      </p:graphicFrame>
      <p:sp>
        <p:nvSpPr>
          <p:cNvPr id="7" name="内容占位符 2"/>
          <p:cNvSpPr txBox="1">
            <a:spLocks/>
          </p:cNvSpPr>
          <p:nvPr/>
        </p:nvSpPr>
        <p:spPr>
          <a:xfrm>
            <a:off x="677334" y="1828171"/>
            <a:ext cx="859666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ltLang="zh-CN" dirty="0">
                <a:solidFill>
                  <a:schemeClr val="tx1"/>
                </a:solidFill>
              </a:rPr>
              <a:t>Forecasters Number 2, 3, 22 and 24 were chosen as representing the best and the worst whose records covered the entire period under analysis</a:t>
            </a:r>
            <a:endParaRPr kumimoji="1" lang="en-US" altLang="zh-CN" dirty="0" smtClean="0"/>
          </a:p>
          <a:p>
            <a:r>
              <a:rPr lang="en-US" altLang="zh-CN" dirty="0">
                <a:solidFill>
                  <a:schemeClr val="tx1"/>
                </a:solidFill>
              </a:rPr>
              <a:t>The weekly forecasts of each of these four were correlated with the first differences of the logarithms of the stock market averages over </a:t>
            </a:r>
            <a:r>
              <a:rPr kumimoji="1" lang="en-US" altLang="zh-CN" dirty="0"/>
              <a:t>4</a:t>
            </a:r>
            <a:r>
              <a:rPr kumimoji="1" lang="en-US" altLang="zh-CN" baseline="30000" dirty="0"/>
              <a:t>1</a:t>
            </a:r>
            <a:r>
              <a:rPr kumimoji="1" lang="en-US" altLang="zh-CN" dirty="0"/>
              <a:t>/</a:t>
            </a:r>
            <a:r>
              <a:rPr kumimoji="1" lang="en-US" altLang="zh-CN" baseline="-25000" dirty="0"/>
              <a:t>2 </a:t>
            </a:r>
            <a:r>
              <a:rPr kumimoji="1" lang="en-US" altLang="zh-CN" baseline="-25000" dirty="0" smtClean="0"/>
              <a:t> </a:t>
            </a:r>
            <a:r>
              <a:rPr lang="en-US" altLang="zh-CN" dirty="0" smtClean="0">
                <a:solidFill>
                  <a:schemeClr val="tx1"/>
                </a:solidFill>
              </a:rPr>
              <a:t>years</a:t>
            </a:r>
            <a:r>
              <a:rPr lang="en-US" altLang="zh-CN" dirty="0">
                <a:solidFill>
                  <a:schemeClr val="tx1"/>
                </a:solidFill>
              </a:rPr>
              <a:t>. </a:t>
            </a:r>
            <a:endParaRPr lang="en-US" altLang="zh-CN" dirty="0"/>
          </a:p>
          <a:p>
            <a:endParaRPr kumimoji="1" lang="zh-CN" altLang="en-US" dirty="0"/>
          </a:p>
        </p:txBody>
      </p:sp>
    </p:spTree>
    <p:extLst>
      <p:ext uri="{BB962C8B-B14F-4D97-AF65-F5344CB8AC3E}">
        <p14:creationId xmlns:p14="http://schemas.microsoft.com/office/powerpoint/2010/main" val="859360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1288" y="309415"/>
            <a:ext cx="4071605" cy="6145823"/>
          </a:xfrm>
          <a:prstGeom prst="rect">
            <a:avLst/>
          </a:prstGeom>
        </p:spPr>
      </p:pic>
      <p:sp>
        <p:nvSpPr>
          <p:cNvPr id="2" name="标题 1"/>
          <p:cNvSpPr>
            <a:spLocks noGrp="1"/>
          </p:cNvSpPr>
          <p:nvPr>
            <p:ph type="title"/>
          </p:nvPr>
        </p:nvSpPr>
        <p:spPr>
          <a:xfrm>
            <a:off x="676745" y="609600"/>
            <a:ext cx="4863444" cy="1320800"/>
          </a:xfrm>
        </p:spPr>
        <p:txBody>
          <a:bodyPr anchor="ctr">
            <a:normAutofit/>
          </a:bodyPr>
          <a:lstStyle/>
          <a:p>
            <a:r>
              <a:rPr kumimoji="1" lang="en-US" altLang="zh-CN" dirty="0" smtClean="0"/>
              <a:t>Frequency distribution of weekly % G/L</a:t>
            </a:r>
            <a:endParaRPr kumimoji="1"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134166323"/>
              </p:ext>
            </p:extLst>
          </p:nvPr>
        </p:nvGraphicFramePr>
        <p:xfrm>
          <a:off x="677863" y="2160588"/>
          <a:ext cx="4862326" cy="2966720"/>
        </p:xfrm>
        <a:graphic>
          <a:graphicData uri="http://schemas.openxmlformats.org/drawingml/2006/table">
            <a:tbl>
              <a:tblPr firstRow="1" bandRow="1">
                <a:tableStyleId>{5C22544A-7EE6-4342-B048-85BDC9FD1C3A}</a:tableStyleId>
              </a:tblPr>
              <a:tblGrid>
                <a:gridCol w="2431163"/>
                <a:gridCol w="2431163"/>
              </a:tblGrid>
              <a:tr h="370840">
                <a:tc>
                  <a:txBody>
                    <a:bodyPr/>
                    <a:lstStyle/>
                    <a:p>
                      <a:pPr algn="ctr"/>
                      <a:endParaRPr lang="zh-CN" altLang="en-US" dirty="0"/>
                    </a:p>
                  </a:txBody>
                  <a:tcPr/>
                </a:tc>
                <a:tc>
                  <a:txBody>
                    <a:bodyPr/>
                    <a:lstStyle/>
                    <a:p>
                      <a:pPr algn="ctr"/>
                      <a:r>
                        <a:rPr lang="en-US" altLang="zh-CN" dirty="0" smtClean="0"/>
                        <a:t>Average</a:t>
                      </a:r>
                      <a:endParaRPr lang="zh-CN" altLang="en-US" dirty="0"/>
                    </a:p>
                  </a:txBody>
                  <a:tcPr/>
                </a:tc>
              </a:tr>
              <a:tr h="370840">
                <a:tc>
                  <a:txBody>
                    <a:bodyPr/>
                    <a:lstStyle/>
                    <a:p>
                      <a:pPr algn="ctr"/>
                      <a:r>
                        <a:rPr lang="en-US" altLang="zh-CN" dirty="0" smtClean="0"/>
                        <a:t>Forecaster</a:t>
                      </a:r>
                      <a:r>
                        <a:rPr lang="en-US" altLang="zh-CN" baseline="0" dirty="0" smtClean="0"/>
                        <a:t> 2</a:t>
                      </a:r>
                      <a:endParaRPr lang="zh-CN" altLang="en-US" dirty="0"/>
                    </a:p>
                  </a:txBody>
                  <a:tcPr/>
                </a:tc>
                <a:tc>
                  <a:txBody>
                    <a:bodyPr/>
                    <a:lstStyle/>
                    <a:p>
                      <a:pPr algn="ctr"/>
                      <a:r>
                        <a:rPr lang="en-US" altLang="zh-CN" dirty="0" smtClean="0"/>
                        <a:t>100.098</a:t>
                      </a:r>
                      <a:endParaRPr lang="zh-CN" altLang="en-US" dirty="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dirty="0" smtClean="0"/>
                        <a:t>Forecaster</a:t>
                      </a:r>
                      <a:r>
                        <a:rPr lang="en-US" altLang="zh-CN" baseline="0" dirty="0" smtClean="0"/>
                        <a:t> 3</a:t>
                      </a:r>
                      <a:endParaRPr lang="zh-CN" altLang="en-US" dirty="0" smtClean="0"/>
                    </a:p>
                  </a:txBody>
                  <a:tcPr/>
                </a:tc>
                <a:tc>
                  <a:txBody>
                    <a:bodyPr/>
                    <a:lstStyle/>
                    <a:p>
                      <a:pPr algn="ctr"/>
                      <a:r>
                        <a:rPr lang="en-US" altLang="zh-CN" dirty="0" smtClean="0"/>
                        <a:t>100.103</a:t>
                      </a:r>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dirty="0" smtClean="0"/>
                        <a:t>Forecaster</a:t>
                      </a:r>
                      <a:r>
                        <a:rPr lang="en-US" altLang="zh-CN" baseline="0" dirty="0" smtClean="0"/>
                        <a:t> 22</a:t>
                      </a:r>
                      <a:endParaRPr lang="zh-CN" altLang="en-US" dirty="0" smtClean="0"/>
                    </a:p>
                  </a:txBody>
                  <a:tcPr/>
                </a:tc>
                <a:tc>
                  <a:txBody>
                    <a:bodyPr/>
                    <a:lstStyle/>
                    <a:p>
                      <a:pPr algn="ctr"/>
                      <a:r>
                        <a:rPr lang="en-US" altLang="zh-CN" dirty="0" smtClean="0"/>
                        <a:t>99.674</a:t>
                      </a:r>
                      <a:endParaRPr lang="zh-CN" altLang="en-US" dirty="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dirty="0" smtClean="0"/>
                        <a:t>Forecaster</a:t>
                      </a:r>
                      <a:r>
                        <a:rPr lang="en-US" altLang="zh-CN" baseline="0" dirty="0" smtClean="0"/>
                        <a:t> 24</a:t>
                      </a:r>
                      <a:endParaRPr lang="zh-CN" altLang="en-US" dirty="0" smtClean="0"/>
                    </a:p>
                  </a:txBody>
                  <a:tcPr/>
                </a:tc>
                <a:tc>
                  <a:txBody>
                    <a:bodyPr/>
                    <a:lstStyle/>
                    <a:p>
                      <a:pPr algn="ctr"/>
                      <a:r>
                        <a:rPr lang="en-US" altLang="zh-CN" dirty="0" smtClean="0"/>
                        <a:t>99.711</a:t>
                      </a:r>
                      <a:endParaRPr lang="zh-CN" altLang="en-US" dirty="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dirty="0" smtClean="0"/>
                        <a:t>Random Forecaster</a:t>
                      </a:r>
                      <a:r>
                        <a:rPr lang="en-US" altLang="zh-CN" baseline="0" dirty="0" smtClean="0"/>
                        <a:t> 1</a:t>
                      </a:r>
                      <a:endParaRPr lang="zh-CN" altLang="en-US" dirty="0" smtClean="0"/>
                    </a:p>
                  </a:txBody>
                  <a:tcPr/>
                </a:tc>
                <a:tc>
                  <a:txBody>
                    <a:bodyPr/>
                    <a:lstStyle/>
                    <a:p>
                      <a:pPr algn="ctr"/>
                      <a:r>
                        <a:rPr lang="en-US" altLang="zh-CN" dirty="0" smtClean="0"/>
                        <a:t>100.213</a:t>
                      </a:r>
                      <a:endParaRPr lang="zh-CN" altLang="en-US" dirty="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dirty="0" smtClean="0"/>
                        <a:t>Theoretical</a:t>
                      </a:r>
                      <a:endParaRPr lang="zh-CN" altLang="en-US" dirty="0" smtClean="0"/>
                    </a:p>
                  </a:txBody>
                  <a:tcPr/>
                </a:tc>
                <a:tc>
                  <a:txBody>
                    <a:bodyPr/>
                    <a:lstStyle/>
                    <a:p>
                      <a:pPr algn="ctr"/>
                      <a:r>
                        <a:rPr lang="en-US" altLang="zh-CN" dirty="0" smtClean="0"/>
                        <a:t>100</a:t>
                      </a:r>
                      <a:endParaRPr lang="zh-CN" altLang="en-US" dirty="0"/>
                    </a:p>
                  </a:txBody>
                  <a:tcPr/>
                </a:tc>
              </a:tr>
              <a:tr h="370840">
                <a:tc>
                  <a:txBody>
                    <a:bodyPr/>
                    <a:lstStyle/>
                    <a:p>
                      <a:pPr algn="ctr"/>
                      <a:r>
                        <a:rPr lang="en-US" altLang="zh-CN" dirty="0" smtClean="0">
                          <a:solidFill>
                            <a:srgbClr val="0070C0"/>
                          </a:solidFill>
                        </a:rPr>
                        <a:t>Error</a:t>
                      </a:r>
                      <a:endParaRPr lang="zh-CN" altLang="en-US" dirty="0">
                        <a:solidFill>
                          <a:srgbClr val="0070C0"/>
                        </a:solidFill>
                      </a:endParaRPr>
                    </a:p>
                  </a:txBody>
                  <a:tcPr/>
                </a:tc>
                <a:tc>
                  <a:txBody>
                    <a:bodyPr/>
                    <a:lstStyle/>
                    <a:p>
                      <a:pPr algn="ctr"/>
                      <a:r>
                        <a:rPr lang="en-US" altLang="zh-CN" dirty="0" smtClean="0">
                          <a:solidFill>
                            <a:srgbClr val="0070C0"/>
                          </a:solidFill>
                        </a:rPr>
                        <a:t>0.086</a:t>
                      </a:r>
                      <a:endParaRPr lang="zh-CN" altLang="en-US" dirty="0">
                        <a:solidFill>
                          <a:srgbClr val="0070C0"/>
                        </a:solidFill>
                      </a:endParaRPr>
                    </a:p>
                  </a:txBody>
                  <a:tcPr/>
                </a:tc>
              </a:tr>
            </a:tbl>
          </a:graphicData>
        </a:graphic>
      </p:graphicFrame>
    </p:spTree>
    <p:extLst>
      <p:ext uri="{BB962C8B-B14F-4D97-AF65-F5344CB8AC3E}">
        <p14:creationId xmlns:p14="http://schemas.microsoft.com/office/powerpoint/2010/main" val="3151112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Summary</a:t>
            </a:r>
            <a:endParaRPr kumimoji="1" lang="zh-CN" altLang="en-US" dirty="0"/>
          </a:p>
        </p:txBody>
      </p:sp>
      <p:graphicFrame>
        <p:nvGraphicFramePr>
          <p:cNvPr id="7" name="内容占位符 6"/>
          <p:cNvGraphicFramePr>
            <a:graphicFrameLocks noGrp="1"/>
          </p:cNvGraphicFramePr>
          <p:nvPr>
            <p:ph idx="1"/>
            <p:extLst>
              <p:ext uri="{D42A27DB-BD31-4B8C-83A1-F6EECF244321}">
                <p14:modId xmlns:p14="http://schemas.microsoft.com/office/powerpoint/2010/main" val="286691143"/>
              </p:ext>
            </p:extLst>
          </p:nvPr>
        </p:nvGraphicFramePr>
        <p:xfrm>
          <a:off x="677861" y="2160588"/>
          <a:ext cx="9308820" cy="2303835"/>
        </p:xfrm>
        <a:graphic>
          <a:graphicData uri="http://schemas.openxmlformats.org/drawingml/2006/table">
            <a:tbl>
              <a:tblPr firstRow="1" bandRow="1">
                <a:tableStyleId>{5C22544A-7EE6-4342-B048-85BDC9FD1C3A}</a:tableStyleId>
              </a:tblPr>
              <a:tblGrid>
                <a:gridCol w="3283424"/>
                <a:gridCol w="3012698"/>
                <a:gridCol w="3012698"/>
              </a:tblGrid>
              <a:tr h="460767">
                <a:tc>
                  <a:txBody>
                    <a:bodyPr/>
                    <a:lstStyle/>
                    <a:p>
                      <a:endParaRPr lang="zh-CN" altLang="en-US" dirty="0"/>
                    </a:p>
                  </a:txBody>
                  <a:tcPr/>
                </a:tc>
                <a:tc>
                  <a:txBody>
                    <a:bodyPr/>
                    <a:lstStyle/>
                    <a:p>
                      <a:pPr algn="ctr"/>
                      <a:r>
                        <a:rPr lang="en-US" altLang="zh-CN" dirty="0" smtClean="0"/>
                        <a:t>Time</a:t>
                      </a:r>
                      <a:r>
                        <a:rPr lang="en-US" altLang="zh-CN" baseline="0" dirty="0" smtClean="0"/>
                        <a:t> frame</a:t>
                      </a:r>
                      <a:endParaRPr lang="zh-CN" altLang="en-US" dirty="0"/>
                    </a:p>
                  </a:txBody>
                  <a:tcPr/>
                </a:tc>
                <a:tc>
                  <a:txBody>
                    <a:bodyPr/>
                    <a:lstStyle/>
                    <a:p>
                      <a:pPr algn="ctr"/>
                      <a:r>
                        <a:rPr lang="en-US" altLang="zh-CN" dirty="0" smtClean="0"/>
                        <a:t>Performance</a:t>
                      </a:r>
                      <a:endParaRPr lang="zh-CN" altLang="en-US" dirty="0"/>
                    </a:p>
                  </a:txBody>
                  <a:tcPr/>
                </a:tc>
              </a:tr>
              <a:tr h="460767">
                <a:tc>
                  <a:txBody>
                    <a:bodyPr/>
                    <a:lstStyle/>
                    <a:p>
                      <a:r>
                        <a:rPr lang="en-US" altLang="zh-CN" b="0" i="0" u="none" dirty="0" smtClean="0">
                          <a:solidFill>
                            <a:srgbClr val="0070C0"/>
                          </a:solidFill>
                        </a:rPr>
                        <a:t>16 finance</a:t>
                      </a:r>
                      <a:r>
                        <a:rPr lang="en-US" altLang="zh-CN" b="0" i="0" u="none" baseline="0" dirty="0" smtClean="0">
                          <a:solidFill>
                            <a:srgbClr val="0070C0"/>
                          </a:solidFill>
                        </a:rPr>
                        <a:t> services</a:t>
                      </a:r>
                      <a:endParaRPr lang="zh-CN" altLang="en-US" b="0" i="0" u="none" dirty="0">
                        <a:solidFill>
                          <a:srgbClr val="0070C0"/>
                        </a:solidFill>
                      </a:endParaRPr>
                    </a:p>
                  </a:txBody>
                  <a:tcPr/>
                </a:tc>
                <a:tc>
                  <a:txBody>
                    <a:bodyPr/>
                    <a:lstStyle/>
                    <a:p>
                      <a:pPr algn="ctr"/>
                      <a:r>
                        <a:rPr lang="en-US" altLang="zh-CN" dirty="0" smtClean="0"/>
                        <a:t>January</a:t>
                      </a:r>
                      <a:r>
                        <a:rPr lang="en-US" altLang="zh-CN" baseline="0" dirty="0" smtClean="0"/>
                        <a:t> 1928 </a:t>
                      </a:r>
                      <a:r>
                        <a:rPr lang="mr-IN" altLang="zh-CN" baseline="0" dirty="0" smtClean="0"/>
                        <a:t>–</a:t>
                      </a:r>
                      <a:r>
                        <a:rPr lang="en-US" altLang="zh-CN" baseline="0" dirty="0" smtClean="0"/>
                        <a:t> July 1932</a:t>
                      </a:r>
                      <a:endParaRPr lang="zh-CN" altLang="en-US" dirty="0"/>
                    </a:p>
                  </a:txBody>
                  <a:tcPr/>
                </a:tc>
                <a:tc>
                  <a:txBody>
                    <a:bodyPr/>
                    <a:lstStyle/>
                    <a:p>
                      <a:pPr algn="ctr"/>
                      <a:r>
                        <a:rPr lang="en-US" altLang="zh-CN" dirty="0" smtClean="0"/>
                        <a:t>- 1.43%</a:t>
                      </a:r>
                      <a:r>
                        <a:rPr lang="en-US" altLang="zh-CN" baseline="0" dirty="0" smtClean="0"/>
                        <a:t> </a:t>
                      </a:r>
                      <a:endParaRPr lang="zh-CN" altLang="en-US" dirty="0"/>
                    </a:p>
                  </a:txBody>
                  <a:tcPr/>
                </a:tc>
              </a:tr>
              <a:tr h="460767">
                <a:tc>
                  <a:txBody>
                    <a:bodyPr/>
                    <a:lstStyle/>
                    <a:p>
                      <a:r>
                        <a:rPr lang="en-US" altLang="zh-CN" dirty="0" smtClean="0">
                          <a:solidFill>
                            <a:srgbClr val="0070C0"/>
                          </a:solidFill>
                        </a:rPr>
                        <a:t>20</a:t>
                      </a:r>
                      <a:r>
                        <a:rPr lang="en-US" altLang="zh-CN" baseline="0" dirty="0" smtClean="0">
                          <a:solidFill>
                            <a:srgbClr val="0070C0"/>
                          </a:solidFill>
                        </a:rPr>
                        <a:t> fire insurance companies</a:t>
                      </a:r>
                      <a:endParaRPr lang="zh-CN" altLang="en-US" dirty="0">
                        <a:solidFill>
                          <a:srgbClr val="0070C0"/>
                        </a:solidFill>
                      </a:endParaRPr>
                    </a:p>
                  </a:txBody>
                  <a:tcPr/>
                </a:tc>
                <a:tc>
                  <a:txBody>
                    <a:bodyPr/>
                    <a:lstStyle/>
                    <a:p>
                      <a:pPr algn="ctr"/>
                      <a:r>
                        <a:rPr lang="en-US" altLang="zh-CN" dirty="0" smtClean="0"/>
                        <a:t>1928-1931</a:t>
                      </a:r>
                      <a:endParaRPr lang="zh-CN" altLang="en-US" dirty="0"/>
                    </a:p>
                  </a:txBody>
                  <a:tcPr/>
                </a:tc>
                <a:tc>
                  <a:txBody>
                    <a:bodyPr/>
                    <a:lstStyle/>
                    <a:p>
                      <a:pPr algn="ctr"/>
                      <a:r>
                        <a:rPr lang="en-US" altLang="zh-CN" dirty="0" smtClean="0"/>
                        <a:t>- 1.2 %</a:t>
                      </a:r>
                      <a:endParaRPr lang="zh-CN" altLang="en-US" dirty="0"/>
                    </a:p>
                  </a:txBody>
                  <a:tcPr/>
                </a:tc>
              </a:tr>
              <a:tr h="460767">
                <a:tc>
                  <a:txBody>
                    <a:bodyPr/>
                    <a:lstStyle/>
                    <a:p>
                      <a:r>
                        <a:rPr lang="en-US" altLang="zh-CN" dirty="0" smtClean="0">
                          <a:solidFill>
                            <a:srgbClr val="0070C0"/>
                          </a:solidFill>
                        </a:rPr>
                        <a:t>William</a:t>
                      </a:r>
                      <a:r>
                        <a:rPr lang="en-US" altLang="zh-CN" baseline="0" dirty="0" smtClean="0">
                          <a:solidFill>
                            <a:srgbClr val="0070C0"/>
                          </a:solidFill>
                        </a:rPr>
                        <a:t> Peter Hamilton</a:t>
                      </a:r>
                      <a:endParaRPr lang="zh-CN" altLang="en-US" dirty="0">
                        <a:solidFill>
                          <a:srgbClr val="0070C0"/>
                        </a:solidFill>
                      </a:endParaRPr>
                    </a:p>
                  </a:txBody>
                  <a:tcPr/>
                </a:tc>
                <a:tc>
                  <a:txBody>
                    <a:bodyPr/>
                    <a:lstStyle/>
                    <a:p>
                      <a:pPr algn="ctr"/>
                      <a:r>
                        <a:rPr lang="en-US" altLang="zh-CN" dirty="0" smtClean="0"/>
                        <a:t>1904-1929</a:t>
                      </a:r>
                      <a:endParaRPr lang="zh-CN" altLang="en-US" dirty="0"/>
                    </a:p>
                  </a:txBody>
                  <a:tcPr/>
                </a:tc>
                <a:tc>
                  <a:txBody>
                    <a:bodyPr/>
                    <a:lstStyle/>
                    <a:p>
                      <a:pPr algn="ctr"/>
                      <a:r>
                        <a:rPr lang="en-US" altLang="zh-CN" dirty="0" smtClean="0"/>
                        <a:t>- 3%</a:t>
                      </a:r>
                      <a:endParaRPr lang="zh-CN" altLang="en-US" dirty="0"/>
                    </a:p>
                  </a:txBody>
                  <a:tcPr/>
                </a:tc>
              </a:tr>
              <a:tr h="460767">
                <a:tc>
                  <a:txBody>
                    <a:bodyPr/>
                    <a:lstStyle/>
                    <a:p>
                      <a:r>
                        <a:rPr lang="en-US" altLang="zh-CN" dirty="0" smtClean="0">
                          <a:solidFill>
                            <a:srgbClr val="0070C0"/>
                          </a:solidFill>
                        </a:rPr>
                        <a:t>24 financial publications</a:t>
                      </a:r>
                      <a:endParaRPr lang="zh-CN" altLang="en-US" dirty="0">
                        <a:solidFill>
                          <a:srgbClr val="0070C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dirty="0" smtClean="0"/>
                        <a:t>January</a:t>
                      </a:r>
                      <a:r>
                        <a:rPr lang="en-US" altLang="zh-CN" baseline="0" dirty="0" smtClean="0"/>
                        <a:t> 1928 </a:t>
                      </a:r>
                      <a:r>
                        <a:rPr lang="mr-IN" altLang="zh-CN" baseline="0" dirty="0" smtClean="0"/>
                        <a:t>–</a:t>
                      </a:r>
                      <a:r>
                        <a:rPr lang="en-US" altLang="zh-CN" baseline="0" dirty="0" smtClean="0"/>
                        <a:t> June 1932</a:t>
                      </a:r>
                      <a:endParaRPr lang="zh-CN" altLang="en-US" dirty="0" smtClean="0"/>
                    </a:p>
                  </a:txBody>
                  <a:tcPr/>
                </a:tc>
                <a:tc>
                  <a:txBody>
                    <a:bodyPr/>
                    <a:lstStyle/>
                    <a:p>
                      <a:pPr algn="ctr"/>
                      <a:r>
                        <a:rPr lang="en-US" altLang="zh-CN" dirty="0" smtClean="0"/>
                        <a:t>-4%</a:t>
                      </a:r>
                      <a:endParaRPr lang="zh-CN" altLang="en-US" dirty="0"/>
                    </a:p>
                  </a:txBody>
                  <a:tcPr/>
                </a:tc>
              </a:tr>
            </a:tbl>
          </a:graphicData>
        </a:graphic>
      </p:graphicFrame>
    </p:spTree>
    <p:extLst>
      <p:ext uri="{BB962C8B-B14F-4D97-AF65-F5344CB8AC3E}">
        <p14:creationId xmlns:p14="http://schemas.microsoft.com/office/powerpoint/2010/main" val="812872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Ideas</a:t>
            </a:r>
            <a:endParaRPr kumimoji="1" lang="zh-CN" altLang="en-US" dirty="0"/>
          </a:p>
        </p:txBody>
      </p:sp>
      <p:sp>
        <p:nvSpPr>
          <p:cNvPr id="3" name="内容占位符 2"/>
          <p:cNvSpPr>
            <a:spLocks noGrp="1"/>
          </p:cNvSpPr>
          <p:nvPr>
            <p:ph idx="1"/>
          </p:nvPr>
        </p:nvSpPr>
        <p:spPr/>
        <p:txBody>
          <a:bodyPr/>
          <a:lstStyle/>
          <a:p>
            <a:r>
              <a:rPr kumimoji="1" lang="en-US" altLang="zh-CN" dirty="0" smtClean="0"/>
              <a:t>Update the data to see if there is any revision of forecasts</a:t>
            </a:r>
          </a:p>
          <a:p>
            <a:r>
              <a:rPr kumimoji="1" lang="en-US" altLang="zh-CN" dirty="0" smtClean="0"/>
              <a:t>Test the performance of risk management</a:t>
            </a:r>
          </a:p>
          <a:p>
            <a:endParaRPr kumimoji="1" lang="zh-CN" altLang="en-US" dirty="0"/>
          </a:p>
        </p:txBody>
      </p:sp>
    </p:spTree>
    <p:extLst>
      <p:ext uri="{BB962C8B-B14F-4D97-AF65-F5344CB8AC3E}">
        <p14:creationId xmlns:p14="http://schemas.microsoft.com/office/powerpoint/2010/main" val="2066361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Alfred C. Cowles, 3rd (1891-1984)</a:t>
            </a:r>
            <a:br>
              <a:rPr lang="en-US" altLang="zh-CN" dirty="0"/>
            </a:br>
            <a:endParaRPr kumimoji="1" lang="zh-CN" altLang="en-US" dirty="0"/>
          </a:p>
        </p:txBody>
      </p:sp>
      <p:sp>
        <p:nvSpPr>
          <p:cNvPr id="3" name="内容占位符 2"/>
          <p:cNvSpPr>
            <a:spLocks noGrp="1"/>
          </p:cNvSpPr>
          <p:nvPr>
            <p:ph idx="1"/>
          </p:nvPr>
        </p:nvSpPr>
        <p:spPr>
          <a:xfrm>
            <a:off x="677334" y="2160589"/>
            <a:ext cx="7821207" cy="3880773"/>
          </a:xfrm>
        </p:spPr>
        <p:txBody>
          <a:bodyPr/>
          <a:lstStyle/>
          <a:p>
            <a:r>
              <a:rPr lang="en-US" altLang="zh-CN" dirty="0"/>
              <a:t>G</a:t>
            </a:r>
            <a:r>
              <a:rPr lang="en-US" altLang="zh-CN" dirty="0" smtClean="0"/>
              <a:t>raduated </a:t>
            </a:r>
            <a:r>
              <a:rPr lang="en-US" altLang="zh-CN" dirty="0"/>
              <a:t>from </a:t>
            </a:r>
            <a:r>
              <a:rPr lang="en-US" altLang="zh-CN" dirty="0">
                <a:hlinkClick r:id="rId3" tooltip="Yale"/>
              </a:rPr>
              <a:t>Yale</a:t>
            </a:r>
            <a:r>
              <a:rPr lang="en-US" altLang="zh-CN" dirty="0"/>
              <a:t> in 1913</a:t>
            </a:r>
          </a:p>
          <a:p>
            <a:r>
              <a:rPr lang="en-US" altLang="zh-CN" dirty="0" smtClean="0"/>
              <a:t>Founder and president of </a:t>
            </a:r>
            <a:r>
              <a:rPr lang="en-US" altLang="zh-CN" dirty="0"/>
              <a:t>the Cowles </a:t>
            </a:r>
            <a:r>
              <a:rPr lang="en-US" altLang="zh-CN" dirty="0" smtClean="0"/>
              <a:t>Commission</a:t>
            </a:r>
          </a:p>
          <a:p>
            <a:r>
              <a:rPr lang="en-US" altLang="zh-CN" dirty="0">
                <a:solidFill>
                  <a:schemeClr val="tx1"/>
                </a:solidFill>
              </a:rPr>
              <a:t>P</a:t>
            </a:r>
            <a:r>
              <a:rPr lang="en-US" altLang="zh-CN" dirty="0" smtClean="0">
                <a:solidFill>
                  <a:schemeClr val="tx1"/>
                </a:solidFill>
              </a:rPr>
              <a:t>rimary </a:t>
            </a:r>
            <a:r>
              <a:rPr lang="en-US" altLang="zh-CN" dirty="0">
                <a:solidFill>
                  <a:schemeClr val="tx1"/>
                </a:solidFill>
              </a:rPr>
              <a:t>concern in 1932 was to elevate economics into a more precise science using mathematical and statistical techniques</a:t>
            </a:r>
            <a:endParaRPr kumimoji="1" lang="zh-CN" altLang="en-US" dirty="0"/>
          </a:p>
        </p:txBody>
      </p:sp>
      <p:pic>
        <p:nvPicPr>
          <p:cNvPr id="4" name="图片 3"/>
          <p:cNvPicPr>
            <a:picLocks noChangeAspect="1"/>
          </p:cNvPicPr>
          <p:nvPr/>
        </p:nvPicPr>
        <p:blipFill>
          <a:blip r:embed="rId4"/>
          <a:stretch>
            <a:fillRect/>
          </a:stretch>
        </p:blipFill>
        <p:spPr>
          <a:xfrm>
            <a:off x="8498541" y="609600"/>
            <a:ext cx="2538054" cy="3299470"/>
          </a:xfrm>
          <a:prstGeom prst="rect">
            <a:avLst/>
          </a:prstGeom>
        </p:spPr>
      </p:pic>
    </p:spTree>
    <p:extLst>
      <p:ext uri="{BB962C8B-B14F-4D97-AF65-F5344CB8AC3E}">
        <p14:creationId xmlns:p14="http://schemas.microsoft.com/office/powerpoint/2010/main" val="168611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Introduction</a:t>
            </a:r>
            <a:endParaRPr kumimoji="1" lang="zh-CN" altLang="en-US" dirty="0"/>
          </a:p>
        </p:txBody>
      </p:sp>
      <p:sp>
        <p:nvSpPr>
          <p:cNvPr id="3" name="内容占位符 2"/>
          <p:cNvSpPr>
            <a:spLocks noGrp="1"/>
          </p:cNvSpPr>
          <p:nvPr>
            <p:ph idx="1"/>
          </p:nvPr>
        </p:nvSpPr>
        <p:spPr/>
        <p:txBody>
          <a:bodyPr/>
          <a:lstStyle/>
          <a:p>
            <a:r>
              <a:rPr kumimoji="1" lang="en-US" altLang="zh-CN" dirty="0" smtClean="0"/>
              <a:t>Analyze the forecasting effort of 45 professional agencies</a:t>
            </a:r>
          </a:p>
          <a:p>
            <a:pPr lvl="1"/>
            <a:r>
              <a:rPr kumimoji="1" lang="en-US" altLang="zh-CN" dirty="0" smtClean="0"/>
              <a:t>First part: foretell which specific securities would be most profitable</a:t>
            </a:r>
          </a:p>
          <a:p>
            <a:pPr lvl="2"/>
            <a:r>
              <a:rPr kumimoji="1" lang="en-US" altLang="zh-CN" dirty="0" smtClean="0"/>
              <a:t>16 </a:t>
            </a:r>
            <a:r>
              <a:rPr kumimoji="1" lang="en-US" altLang="zh-CN" dirty="0"/>
              <a:t>financial </a:t>
            </a:r>
            <a:r>
              <a:rPr kumimoji="1" lang="en-US" altLang="zh-CN" dirty="0" smtClean="0"/>
              <a:t>services</a:t>
            </a:r>
          </a:p>
          <a:p>
            <a:pPr lvl="2"/>
            <a:r>
              <a:rPr kumimoji="1" lang="en-US" altLang="zh-CN" dirty="0"/>
              <a:t>20 fire insurance companies</a:t>
            </a:r>
            <a:endParaRPr kumimoji="1" lang="en-US" altLang="zh-CN" dirty="0" smtClean="0"/>
          </a:p>
          <a:p>
            <a:pPr lvl="1"/>
            <a:r>
              <a:rPr kumimoji="1" lang="en-US" altLang="zh-CN" dirty="0" smtClean="0"/>
              <a:t>Second part: estimate the future course of the stock market</a:t>
            </a:r>
          </a:p>
          <a:p>
            <a:pPr lvl="2"/>
            <a:r>
              <a:rPr kumimoji="1" lang="en-US" altLang="zh-CN" dirty="0"/>
              <a:t>William </a:t>
            </a:r>
            <a:r>
              <a:rPr kumimoji="1" lang="en-US" altLang="zh-CN" dirty="0" smtClean="0"/>
              <a:t>Peter Hamilton (WSJ)</a:t>
            </a:r>
          </a:p>
          <a:p>
            <a:pPr lvl="2"/>
            <a:r>
              <a:rPr kumimoji="1" lang="en-US" altLang="zh-CN" dirty="0" smtClean="0"/>
              <a:t>24 </a:t>
            </a:r>
            <a:r>
              <a:rPr kumimoji="1" lang="en-US" altLang="zh-CN" dirty="0"/>
              <a:t>financial publications</a:t>
            </a:r>
            <a:endParaRPr kumimoji="1" lang="zh-CN" altLang="en-US" dirty="0"/>
          </a:p>
        </p:txBody>
      </p:sp>
    </p:spTree>
    <p:extLst>
      <p:ext uri="{BB962C8B-B14F-4D97-AF65-F5344CB8AC3E}">
        <p14:creationId xmlns:p14="http://schemas.microsoft.com/office/powerpoint/2010/main" val="910744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smtClean="0"/>
              <a:t>Forecasting the Course of Individual Stock Price - </a:t>
            </a:r>
            <a:r>
              <a:rPr kumimoji="1" lang="en-US" altLang="zh-CN" dirty="0"/>
              <a:t>16 </a:t>
            </a:r>
            <a:r>
              <a:rPr kumimoji="1" lang="en-US" altLang="zh-CN" dirty="0" smtClean="0"/>
              <a:t>financial </a:t>
            </a:r>
            <a:r>
              <a:rPr kumimoji="1" lang="en-US" altLang="zh-CN" dirty="0"/>
              <a:t>services</a:t>
            </a:r>
            <a:br>
              <a:rPr kumimoji="1" lang="en-US" altLang="zh-CN" dirty="0"/>
            </a:br>
            <a:endParaRPr kumimoji="1" lang="zh-CN" altLang="en-US" dirty="0"/>
          </a:p>
        </p:txBody>
      </p:sp>
      <p:sp>
        <p:nvSpPr>
          <p:cNvPr id="3" name="内容占位符 2"/>
          <p:cNvSpPr>
            <a:spLocks noGrp="1"/>
          </p:cNvSpPr>
          <p:nvPr>
            <p:ph idx="1"/>
          </p:nvPr>
        </p:nvSpPr>
        <p:spPr/>
        <p:txBody>
          <a:bodyPr>
            <a:normAutofit lnSpcReduction="10000"/>
          </a:bodyPr>
          <a:lstStyle/>
          <a:p>
            <a:r>
              <a:rPr kumimoji="1" lang="en-US" altLang="zh-CN" dirty="0" smtClean="0"/>
              <a:t>Timeframe: 4</a:t>
            </a:r>
            <a:r>
              <a:rPr kumimoji="1" lang="en-US" altLang="zh-CN" baseline="30000" dirty="0" smtClean="0"/>
              <a:t>1</a:t>
            </a:r>
            <a:r>
              <a:rPr kumimoji="1" lang="en-US" altLang="zh-CN" dirty="0" smtClean="0"/>
              <a:t>/</a:t>
            </a:r>
            <a:r>
              <a:rPr kumimoji="1" lang="en-US" altLang="zh-CN" baseline="-25000" dirty="0" smtClean="0"/>
              <a:t>2 </a:t>
            </a:r>
            <a:r>
              <a:rPr kumimoji="1" lang="en-US" altLang="zh-CN" dirty="0" smtClean="0"/>
              <a:t> years ending July,1932 </a:t>
            </a:r>
          </a:p>
          <a:p>
            <a:r>
              <a:rPr kumimoji="1" lang="en-US" altLang="zh-CN" dirty="0" smtClean="0"/>
              <a:t>Data: about 7,500 separate recommendations</a:t>
            </a:r>
          </a:p>
          <a:p>
            <a:r>
              <a:rPr kumimoji="1" lang="en-US" altLang="zh-CN" dirty="0" smtClean="0"/>
              <a:t>Method:</a:t>
            </a:r>
          </a:p>
          <a:p>
            <a:pPr lvl="1"/>
            <a:r>
              <a:rPr kumimoji="1" lang="en-US" altLang="zh-CN" dirty="0" smtClean="0"/>
              <a:t>Record each week the name and price of each stock recommended for purchase or sale by each service</a:t>
            </a:r>
          </a:p>
          <a:p>
            <a:pPr lvl="1"/>
            <a:r>
              <a:rPr kumimoji="1" lang="en-US" altLang="zh-CN" dirty="0" smtClean="0"/>
              <a:t>Record advice to sell or cover the commitment previously advised</a:t>
            </a:r>
          </a:p>
          <a:p>
            <a:pPr lvl="1"/>
            <a:r>
              <a:rPr kumimoji="1" lang="en-US" altLang="zh-CN" dirty="0" smtClean="0"/>
              <a:t>Calculate percentage gain or loss on each such transaction and record the stock market performance for the identical period</a:t>
            </a:r>
          </a:p>
          <a:p>
            <a:r>
              <a:rPr kumimoji="1" lang="en-US" altLang="zh-CN" dirty="0" smtClean="0"/>
              <a:t>Assumptions:</a:t>
            </a:r>
          </a:p>
          <a:p>
            <a:pPr lvl="1"/>
            <a:r>
              <a:rPr kumimoji="1" lang="en-US" altLang="zh-CN" dirty="0" smtClean="0"/>
              <a:t>Survivor bias </a:t>
            </a:r>
            <a:r>
              <a:rPr kumimoji="1" lang="en-US" altLang="zh-CN" dirty="0" smtClean="0">
                <a:sym typeface="Wingdings"/>
              </a:rPr>
              <a:t> strike balance every six weeks</a:t>
            </a:r>
          </a:p>
          <a:p>
            <a:pPr lvl="1"/>
            <a:r>
              <a:rPr kumimoji="1" lang="en-US" altLang="zh-CN" dirty="0" smtClean="0">
                <a:sym typeface="Wingdings"/>
              </a:rPr>
              <a:t>Redistribution of funds in equal amounts among all stocks recommended at the beginning of every six month’s period analyzed</a:t>
            </a:r>
            <a:endParaRPr kumimoji="1" lang="en-US" altLang="zh-CN" dirty="0" smtClean="0"/>
          </a:p>
        </p:txBody>
      </p:sp>
    </p:spTree>
    <p:extLst>
      <p:ext uri="{BB962C8B-B14F-4D97-AF65-F5344CB8AC3E}">
        <p14:creationId xmlns:p14="http://schemas.microsoft.com/office/powerpoint/2010/main" val="1151707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7334" y="394450"/>
            <a:ext cx="8596668" cy="1320800"/>
          </a:xfrm>
        </p:spPr>
        <p:txBody>
          <a:bodyPr>
            <a:normAutofit fontScale="90000"/>
          </a:bodyPr>
          <a:lstStyle/>
          <a:p>
            <a:r>
              <a:rPr kumimoji="1" lang="en-US" altLang="zh-CN" dirty="0" smtClean="0"/>
              <a:t>Results -- </a:t>
            </a:r>
            <a:r>
              <a:rPr kumimoji="1" lang="en-US" altLang="zh-CN" dirty="0"/>
              <a:t>Only six of the 16 services achieved any success</a:t>
            </a:r>
            <a:r>
              <a:rPr kumimoji="1" lang="zh-CN" altLang="en-US" dirty="0"/>
              <a:t/>
            </a:r>
            <a:br>
              <a:rPr kumimoji="1" lang="zh-CN" altLang="en-US" dirty="0"/>
            </a:br>
            <a:endParaRPr kumimoji="1" lang="zh-CN" altLang="en-US" dirty="0"/>
          </a:p>
        </p:txBody>
      </p:sp>
      <p:pic>
        <p:nvPicPr>
          <p:cNvPr id="4" name="内容占位符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811" y="1489164"/>
            <a:ext cx="6820115" cy="4487585"/>
          </a:xfrm>
          <a:prstGeom prst="rect">
            <a:avLst/>
          </a:prstGeom>
        </p:spPr>
      </p:pic>
      <p:sp>
        <p:nvSpPr>
          <p:cNvPr id="3" name="内容占位符 2"/>
          <p:cNvSpPr>
            <a:spLocks noGrp="1"/>
          </p:cNvSpPr>
          <p:nvPr>
            <p:ph idx="1"/>
          </p:nvPr>
        </p:nvSpPr>
        <p:spPr>
          <a:xfrm>
            <a:off x="519952" y="2682122"/>
            <a:ext cx="3442447" cy="775918"/>
          </a:xfrm>
        </p:spPr>
        <p:txBody>
          <a:bodyPr>
            <a:noAutofit/>
          </a:bodyPr>
          <a:lstStyle/>
          <a:p>
            <a:pPr marL="0" indent="0" algn="ctr">
              <a:buNone/>
            </a:pPr>
            <a:r>
              <a:rPr kumimoji="1" lang="en-US" altLang="zh-CN" sz="3200" b="1" dirty="0" smtClean="0">
                <a:solidFill>
                  <a:srgbClr val="FF0000"/>
                </a:solidFill>
              </a:rPr>
              <a:t>Average annual effective rate:   -1.43%</a:t>
            </a:r>
            <a:endParaRPr kumimoji="1" lang="zh-CN" altLang="en-US" sz="3200" b="1" dirty="0">
              <a:solidFill>
                <a:srgbClr val="FF0000"/>
              </a:solidFill>
            </a:endParaRPr>
          </a:p>
        </p:txBody>
      </p:sp>
    </p:spTree>
    <p:extLst>
      <p:ext uri="{BB962C8B-B14F-4D97-AF65-F5344CB8AC3E}">
        <p14:creationId xmlns:p14="http://schemas.microsoft.com/office/powerpoint/2010/main" val="13356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smtClean="0"/>
              <a:t>Forecasting the Course of Individual Stock Price </a:t>
            </a:r>
            <a:r>
              <a:rPr kumimoji="1" lang="mr-IN" altLang="zh-CN" dirty="0" smtClean="0"/>
              <a:t>–</a:t>
            </a:r>
            <a:r>
              <a:rPr kumimoji="1" lang="en-US" altLang="zh-CN" dirty="0" smtClean="0"/>
              <a:t> 20 fire insurance companies</a:t>
            </a:r>
            <a:r>
              <a:rPr kumimoji="1" lang="en-US" altLang="zh-CN" dirty="0"/>
              <a:t/>
            </a:r>
            <a:br>
              <a:rPr kumimoji="1" lang="en-US" altLang="zh-CN" dirty="0"/>
            </a:br>
            <a:endParaRPr kumimoji="1" lang="zh-CN" altLang="en-US" dirty="0"/>
          </a:p>
        </p:txBody>
      </p:sp>
      <p:sp>
        <p:nvSpPr>
          <p:cNvPr id="3" name="内容占位符 2"/>
          <p:cNvSpPr>
            <a:spLocks noGrp="1"/>
          </p:cNvSpPr>
          <p:nvPr>
            <p:ph idx="1"/>
          </p:nvPr>
        </p:nvSpPr>
        <p:spPr/>
        <p:txBody>
          <a:bodyPr>
            <a:normAutofit/>
          </a:bodyPr>
          <a:lstStyle/>
          <a:p>
            <a:r>
              <a:rPr kumimoji="1" lang="en-US" altLang="zh-CN" dirty="0" smtClean="0"/>
              <a:t>Timeframe: 1928 </a:t>
            </a:r>
            <a:r>
              <a:rPr kumimoji="1" lang="mr-IN" altLang="zh-CN" dirty="0" smtClean="0"/>
              <a:t>–</a:t>
            </a:r>
            <a:r>
              <a:rPr kumimoji="1" lang="en-US" altLang="zh-CN" dirty="0" smtClean="0"/>
              <a:t> 1931</a:t>
            </a:r>
          </a:p>
          <a:p>
            <a:r>
              <a:rPr kumimoji="1" lang="en-US" altLang="zh-CN" dirty="0" smtClean="0"/>
              <a:t>Differences as compared to financial services</a:t>
            </a:r>
          </a:p>
          <a:p>
            <a:pPr lvl="1"/>
            <a:r>
              <a:rPr kumimoji="1" lang="en-US" altLang="zh-CN" dirty="0" smtClean="0"/>
              <a:t>Longer history</a:t>
            </a:r>
          </a:p>
          <a:p>
            <a:pPr lvl="1"/>
            <a:r>
              <a:rPr kumimoji="1" lang="en-US" altLang="zh-CN" dirty="0" smtClean="0"/>
              <a:t>20-30% stock investment (5% annual average turnover)</a:t>
            </a:r>
          </a:p>
          <a:p>
            <a:r>
              <a:rPr kumimoji="1" lang="en-US" altLang="zh-CN" dirty="0" smtClean="0"/>
              <a:t>Implementation: Same as before</a:t>
            </a:r>
          </a:p>
          <a:p>
            <a:r>
              <a:rPr kumimoji="1" lang="en-US" altLang="zh-CN" dirty="0" smtClean="0"/>
              <a:t>Assumptions:</a:t>
            </a:r>
          </a:p>
          <a:p>
            <a:pPr lvl="1"/>
            <a:r>
              <a:rPr kumimoji="1" lang="en-US" altLang="zh-CN" dirty="0" smtClean="0"/>
              <a:t>Consider actual purchases and sales rather than the entire portfolio</a:t>
            </a:r>
          </a:p>
          <a:p>
            <a:pPr lvl="1"/>
            <a:r>
              <a:rPr kumimoji="1" lang="en-US" altLang="zh-CN" dirty="0" smtClean="0"/>
              <a:t>All stock purchase are weighted equally</a:t>
            </a:r>
          </a:p>
          <a:p>
            <a:pPr lvl="1"/>
            <a:r>
              <a:rPr kumimoji="1" lang="en-US" altLang="zh-CN" dirty="0" smtClean="0"/>
              <a:t>Any item has no purchase record for 12 months was automatically considered sold</a:t>
            </a:r>
            <a:endParaRPr kumimoji="1" lang="en-US" altLang="zh-CN" dirty="0" smtClean="0">
              <a:sym typeface="Wingdings"/>
            </a:endParaRPr>
          </a:p>
          <a:p>
            <a:pPr lvl="1"/>
            <a:r>
              <a:rPr kumimoji="1" lang="en-US" altLang="zh-CN" dirty="0" smtClean="0">
                <a:sym typeface="Wingdings"/>
              </a:rPr>
              <a:t>A second purchase of an item was omitted unless a sale of this item intervened</a:t>
            </a:r>
            <a:endParaRPr kumimoji="1" lang="en-US" altLang="zh-CN" dirty="0" smtClean="0"/>
          </a:p>
        </p:txBody>
      </p:sp>
    </p:spTree>
    <p:extLst>
      <p:ext uri="{BB962C8B-B14F-4D97-AF65-F5344CB8AC3E}">
        <p14:creationId xmlns:p14="http://schemas.microsoft.com/office/powerpoint/2010/main" val="1540514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7334" y="394450"/>
            <a:ext cx="8596668" cy="1320800"/>
          </a:xfrm>
        </p:spPr>
        <p:txBody>
          <a:bodyPr>
            <a:normAutofit fontScale="90000"/>
          </a:bodyPr>
          <a:lstStyle/>
          <a:p>
            <a:r>
              <a:rPr kumimoji="1" lang="en-US" altLang="zh-CN" dirty="0" smtClean="0"/>
              <a:t>Results -- </a:t>
            </a:r>
            <a:r>
              <a:rPr kumimoji="1" lang="en-US" altLang="zh-CN" dirty="0"/>
              <a:t>Only six </a:t>
            </a:r>
            <a:r>
              <a:rPr kumimoji="1" lang="en-US" altLang="zh-CN" dirty="0" smtClean="0"/>
              <a:t>companies achieved </a:t>
            </a:r>
            <a:r>
              <a:rPr kumimoji="1" lang="en-US" altLang="zh-CN" dirty="0"/>
              <a:t>any success</a:t>
            </a:r>
            <a:r>
              <a:rPr kumimoji="1" lang="zh-CN" altLang="en-US" dirty="0"/>
              <a:t/>
            </a:r>
            <a:br>
              <a:rPr kumimoji="1" lang="zh-CN" altLang="en-US" dirty="0"/>
            </a:br>
            <a:endParaRPr kumimoji="1" lang="zh-CN" altLang="en-US"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8916" y="1272417"/>
            <a:ext cx="6484471" cy="5197113"/>
          </a:xfrm>
          <a:prstGeom prst="rect">
            <a:avLst/>
          </a:prstGeom>
        </p:spPr>
      </p:pic>
      <p:sp>
        <p:nvSpPr>
          <p:cNvPr id="7" name="内容占位符 2"/>
          <p:cNvSpPr txBox="1">
            <a:spLocks/>
          </p:cNvSpPr>
          <p:nvPr/>
        </p:nvSpPr>
        <p:spPr>
          <a:xfrm>
            <a:off x="519952" y="2682122"/>
            <a:ext cx="3442447" cy="77591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kumimoji="1" lang="en-US" altLang="zh-CN" sz="3200" b="1" dirty="0" smtClean="0">
                <a:solidFill>
                  <a:srgbClr val="FF0000"/>
                </a:solidFill>
              </a:rPr>
              <a:t>Average annual effective rate:   -1.2%</a:t>
            </a:r>
            <a:endParaRPr kumimoji="1" lang="zh-CN" altLang="en-US" sz="3200" b="1" dirty="0">
              <a:solidFill>
                <a:srgbClr val="FF0000"/>
              </a:solidFill>
            </a:endParaRPr>
          </a:p>
        </p:txBody>
      </p:sp>
    </p:spTree>
    <p:extLst>
      <p:ext uri="{BB962C8B-B14F-4D97-AF65-F5344CB8AC3E}">
        <p14:creationId xmlns:p14="http://schemas.microsoft.com/office/powerpoint/2010/main" val="529739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Forecasting the Course of </a:t>
            </a:r>
            <a:r>
              <a:rPr kumimoji="1" lang="en-US" altLang="zh-CN" dirty="0" smtClean="0"/>
              <a:t>Stock Market</a:t>
            </a:r>
            <a:br>
              <a:rPr kumimoji="1" lang="en-US" altLang="zh-CN" dirty="0" smtClean="0"/>
            </a:br>
            <a:r>
              <a:rPr kumimoji="1" lang="en-US" altLang="zh-CN" dirty="0" smtClean="0"/>
              <a:t>-- William Peter </a:t>
            </a:r>
            <a:r>
              <a:rPr kumimoji="1" lang="en-US" altLang="zh-CN" dirty="0"/>
              <a:t>Hamilton </a:t>
            </a:r>
            <a:endParaRPr kumimoji="1" lang="zh-CN" altLang="en-US" dirty="0"/>
          </a:p>
        </p:txBody>
      </p:sp>
      <p:sp>
        <p:nvSpPr>
          <p:cNvPr id="3" name="内容占位符 2"/>
          <p:cNvSpPr>
            <a:spLocks noGrp="1"/>
          </p:cNvSpPr>
          <p:nvPr>
            <p:ph idx="1"/>
          </p:nvPr>
        </p:nvSpPr>
        <p:spPr/>
        <p:txBody>
          <a:bodyPr/>
          <a:lstStyle/>
          <a:p>
            <a:r>
              <a:rPr lang="en-US" altLang="zh-CN" dirty="0" smtClean="0"/>
              <a:t>Fourth </a:t>
            </a:r>
            <a:r>
              <a:rPr lang="en-US" altLang="zh-CN" dirty="0"/>
              <a:t>editor of the Wall Street Journal and a proponent of Dow </a:t>
            </a:r>
            <a:r>
              <a:rPr lang="en-US" altLang="zh-CN" dirty="0" smtClean="0"/>
              <a:t>Theory</a:t>
            </a:r>
          </a:p>
          <a:p>
            <a:r>
              <a:rPr kumimoji="1" lang="en-US" altLang="zh-CN" dirty="0" smtClean="0"/>
              <a:t>26-year (1903-1929) forecasting record (255 editorials)</a:t>
            </a:r>
          </a:p>
          <a:p>
            <a:r>
              <a:rPr kumimoji="1" lang="en-US" altLang="zh-CN" dirty="0" smtClean="0"/>
              <a:t>Method:</a:t>
            </a:r>
          </a:p>
          <a:p>
            <a:pPr lvl="1"/>
            <a:r>
              <a:rPr kumimoji="1" lang="en-US" altLang="zh-CN" dirty="0" smtClean="0"/>
              <a:t>Market scoring as bullish, bearish, or doubtful</a:t>
            </a:r>
          </a:p>
          <a:p>
            <a:pPr lvl="1"/>
            <a:r>
              <a:rPr kumimoji="1" lang="en-US" altLang="zh-CN" dirty="0" smtClean="0"/>
              <a:t>When bullish is assumed, buy equal dollar amounts of the stocks included in DJIA and sell only when he  become bearish or doubtful</a:t>
            </a:r>
          </a:p>
          <a:p>
            <a:pPr lvl="1"/>
            <a:r>
              <a:rPr kumimoji="1" lang="en-US" altLang="zh-CN" dirty="0" smtClean="0"/>
              <a:t>When bearish is assumed, short equal dollar amounts of stocks </a:t>
            </a:r>
            <a:r>
              <a:rPr kumimoji="1" lang="en-US" altLang="zh-CN" dirty="0"/>
              <a:t>stocks included in DJIA and </a:t>
            </a:r>
            <a:r>
              <a:rPr kumimoji="1" lang="en-US" altLang="zh-CN" dirty="0" smtClean="0"/>
              <a:t>cover </a:t>
            </a:r>
            <a:r>
              <a:rPr kumimoji="1" lang="en-US" altLang="zh-CN" dirty="0"/>
              <a:t>only when he  become </a:t>
            </a:r>
            <a:r>
              <a:rPr kumimoji="1" lang="en-US" altLang="zh-CN" dirty="0" smtClean="0"/>
              <a:t>bullish </a:t>
            </a:r>
            <a:r>
              <a:rPr kumimoji="1" lang="en-US" altLang="zh-CN" dirty="0"/>
              <a:t>or </a:t>
            </a:r>
            <a:r>
              <a:rPr kumimoji="1" lang="en-US" altLang="zh-CN" dirty="0" smtClean="0"/>
              <a:t>doubtful</a:t>
            </a:r>
          </a:p>
          <a:p>
            <a:pPr lvl="1"/>
            <a:r>
              <a:rPr kumimoji="1" lang="en-US" altLang="zh-CN" dirty="0" smtClean="0"/>
              <a:t>When doubtful is assumed, abstain from trading</a:t>
            </a:r>
          </a:p>
          <a:p>
            <a:pPr lvl="1"/>
            <a:endParaRPr kumimoji="1" lang="zh-CN" altLang="en-US" dirty="0"/>
          </a:p>
        </p:txBody>
      </p:sp>
      <p:pic>
        <p:nvPicPr>
          <p:cNvPr id="4" name="图片 3"/>
          <p:cNvPicPr>
            <a:picLocks noChangeAspect="1"/>
          </p:cNvPicPr>
          <p:nvPr/>
        </p:nvPicPr>
        <p:blipFill>
          <a:blip r:embed="rId3"/>
          <a:stretch>
            <a:fillRect/>
          </a:stretch>
        </p:blipFill>
        <p:spPr>
          <a:xfrm>
            <a:off x="9009343" y="304895"/>
            <a:ext cx="2712342" cy="3711388"/>
          </a:xfrm>
          <a:prstGeom prst="rect">
            <a:avLst/>
          </a:prstGeom>
        </p:spPr>
      </p:pic>
    </p:spTree>
    <p:extLst>
      <p:ext uri="{BB962C8B-B14F-4D97-AF65-F5344CB8AC3E}">
        <p14:creationId xmlns:p14="http://schemas.microsoft.com/office/powerpoint/2010/main" val="14918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7334" y="394450"/>
            <a:ext cx="8596668" cy="1320800"/>
          </a:xfrm>
        </p:spPr>
        <p:txBody>
          <a:bodyPr>
            <a:normAutofit/>
          </a:bodyPr>
          <a:lstStyle/>
          <a:p>
            <a:r>
              <a:rPr kumimoji="1" lang="en-US" altLang="zh-CN" dirty="0" smtClean="0"/>
              <a:t>Results </a:t>
            </a:r>
            <a:r>
              <a:rPr kumimoji="1" lang="zh-CN" altLang="en-US" dirty="0"/>
              <a:t/>
            </a:r>
            <a:br>
              <a:rPr kumimoji="1" lang="zh-CN" altLang="en-US" dirty="0"/>
            </a:br>
            <a:endParaRPr kumimoji="1" lang="zh-CN" altLang="en-US" dirty="0"/>
          </a:p>
        </p:txBody>
      </p:sp>
      <p:graphicFrame>
        <p:nvGraphicFramePr>
          <p:cNvPr id="6" name="内容占位符 5"/>
          <p:cNvGraphicFramePr>
            <a:graphicFrameLocks noGrp="1"/>
          </p:cNvGraphicFramePr>
          <p:nvPr>
            <p:ph idx="1"/>
            <p:extLst>
              <p:ext uri="{D42A27DB-BD31-4B8C-83A1-F6EECF244321}">
                <p14:modId xmlns:p14="http://schemas.microsoft.com/office/powerpoint/2010/main" val="57011469"/>
              </p:ext>
            </p:extLst>
          </p:nvPr>
        </p:nvGraphicFramePr>
        <p:xfrm>
          <a:off x="677334" y="1407552"/>
          <a:ext cx="8596312" cy="1483360"/>
        </p:xfrm>
        <a:graphic>
          <a:graphicData uri="http://schemas.openxmlformats.org/drawingml/2006/table">
            <a:tbl>
              <a:tblPr firstRow="1" bandRow="1">
                <a:tableStyleId>{5C22544A-7EE6-4342-B048-85BDC9FD1C3A}</a:tableStyleId>
              </a:tblPr>
              <a:tblGrid>
                <a:gridCol w="4298156"/>
                <a:gridCol w="4298156"/>
              </a:tblGrid>
              <a:tr h="370840">
                <a:tc>
                  <a:txBody>
                    <a:bodyPr/>
                    <a:lstStyle/>
                    <a:p>
                      <a:pPr algn="ctr"/>
                      <a:r>
                        <a:rPr lang="en-US" altLang="zh-CN" dirty="0" smtClean="0"/>
                        <a:t>William Hamilton’s forecast</a:t>
                      </a:r>
                      <a:endParaRPr lang="zh-CN" altLang="en-US" dirty="0"/>
                    </a:p>
                  </a:txBody>
                  <a:tcPr/>
                </a:tc>
                <a:tc>
                  <a:txBody>
                    <a:bodyPr/>
                    <a:lstStyle/>
                    <a:p>
                      <a:pPr algn="ctr"/>
                      <a:r>
                        <a:rPr lang="en-US" altLang="zh-CN" dirty="0" smtClean="0"/>
                        <a:t>Dow Jones Industrial Average</a:t>
                      </a:r>
                      <a:endParaRPr lang="zh-CN" altLang="en-US" dirty="0"/>
                    </a:p>
                  </a:txBody>
                  <a:tcPr/>
                </a:tc>
              </a:tr>
              <a:tr h="370840">
                <a:tc>
                  <a:txBody>
                    <a:bodyPr/>
                    <a:lstStyle/>
                    <a:p>
                      <a:pPr algn="ctr"/>
                      <a:r>
                        <a:rPr lang="en-US" altLang="zh-CN" dirty="0" smtClean="0"/>
                        <a:t>12%</a:t>
                      </a:r>
                      <a:endParaRPr lang="zh-CN" altLang="en-US" dirty="0"/>
                    </a:p>
                  </a:txBody>
                  <a:tcPr/>
                </a:tc>
                <a:tc>
                  <a:txBody>
                    <a:bodyPr/>
                    <a:lstStyle/>
                    <a:p>
                      <a:pPr algn="ctr"/>
                      <a:r>
                        <a:rPr lang="en-US" altLang="zh-CN" dirty="0" smtClean="0"/>
                        <a:t>15.5%</a:t>
                      </a:r>
                      <a:endParaRPr lang="zh-CN" altLang="en-US" dirty="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800" b="1" kern="1200" dirty="0" smtClean="0">
                          <a:solidFill>
                            <a:schemeClr val="lt1"/>
                          </a:solidFill>
                          <a:latin typeface="+mn-lt"/>
                          <a:ea typeface="+mn-ea"/>
                          <a:cs typeface="+mn-cs"/>
                        </a:rPr>
                        <a:t>William Hamilton’s forecast</a:t>
                      </a:r>
                      <a:endParaRPr lang="zh-CN" altLang="en-US" sz="1800" b="1" kern="1200" dirty="0" smtClean="0">
                        <a:solidFill>
                          <a:schemeClr val="lt1"/>
                        </a:solidFill>
                        <a:latin typeface="+mn-lt"/>
                        <a:ea typeface="+mn-ea"/>
                        <a:cs typeface="+mn-cs"/>
                      </a:endParaRPr>
                    </a:p>
                  </a:txBody>
                  <a:tcPr>
                    <a:solidFill>
                      <a:schemeClr val="accent1"/>
                    </a:solidFill>
                  </a:tcPr>
                </a:tc>
                <a:tc>
                  <a:txBody>
                    <a:bodyPr/>
                    <a:lstStyle/>
                    <a:p>
                      <a:pPr marL="0" algn="ctr" defTabSz="457200" rtl="0" eaLnBrk="1" latinLnBrk="0" hangingPunct="1"/>
                      <a:r>
                        <a:rPr lang="en-US" altLang="zh-CN" sz="1800" b="1" kern="1200" dirty="0" smtClean="0">
                          <a:solidFill>
                            <a:schemeClr val="lt1"/>
                          </a:solidFill>
                          <a:latin typeface="+mn-lt"/>
                          <a:ea typeface="+mn-ea"/>
                          <a:cs typeface="+mn-cs"/>
                        </a:rPr>
                        <a:t>Dow Jones </a:t>
                      </a:r>
                      <a:r>
                        <a:rPr lang="en-US" altLang="zh-CN" sz="1800" b="1" kern="1200" dirty="0" err="1" smtClean="0">
                          <a:solidFill>
                            <a:schemeClr val="lt1"/>
                          </a:solidFill>
                          <a:latin typeface="+mn-lt"/>
                          <a:ea typeface="+mn-ea"/>
                          <a:cs typeface="+mn-cs"/>
                        </a:rPr>
                        <a:t>RailRoad</a:t>
                      </a:r>
                      <a:r>
                        <a:rPr lang="en-US" altLang="zh-CN" sz="1800" b="1" kern="1200" baseline="0" dirty="0" smtClean="0">
                          <a:solidFill>
                            <a:schemeClr val="lt1"/>
                          </a:solidFill>
                          <a:latin typeface="+mn-lt"/>
                          <a:ea typeface="+mn-ea"/>
                          <a:cs typeface="+mn-cs"/>
                        </a:rPr>
                        <a:t> Average</a:t>
                      </a:r>
                      <a:endParaRPr lang="zh-CN" altLang="en-US" sz="1800" b="1" kern="1200" dirty="0">
                        <a:solidFill>
                          <a:schemeClr val="lt1"/>
                        </a:solidFill>
                        <a:latin typeface="+mn-lt"/>
                        <a:ea typeface="+mn-ea"/>
                        <a:cs typeface="+mn-cs"/>
                      </a:endParaRPr>
                    </a:p>
                  </a:txBody>
                  <a:tcPr>
                    <a:solidFill>
                      <a:schemeClr val="accent1"/>
                    </a:solidFill>
                  </a:tcPr>
                </a:tc>
              </a:tr>
              <a:tr h="370840">
                <a:tc>
                  <a:txBody>
                    <a:bodyPr/>
                    <a:lstStyle/>
                    <a:p>
                      <a:pPr algn="ctr"/>
                      <a:r>
                        <a:rPr lang="en-US" altLang="zh-CN" dirty="0" smtClean="0"/>
                        <a:t>5.7%</a:t>
                      </a:r>
                      <a:endParaRPr lang="zh-CN" altLang="en-US" dirty="0"/>
                    </a:p>
                  </a:txBody>
                  <a:tcPr/>
                </a:tc>
                <a:tc>
                  <a:txBody>
                    <a:bodyPr/>
                    <a:lstStyle/>
                    <a:p>
                      <a:pPr algn="ctr"/>
                      <a:r>
                        <a:rPr lang="en-US" altLang="zh-CN" dirty="0" smtClean="0"/>
                        <a:t>7.7%</a:t>
                      </a:r>
                      <a:endParaRPr lang="zh-CN" altLang="en-US" dirty="0"/>
                    </a:p>
                  </a:txBody>
                  <a:tcPr/>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613112902"/>
              </p:ext>
            </p:extLst>
          </p:nvPr>
        </p:nvGraphicFramePr>
        <p:xfrm>
          <a:off x="677334" y="3516655"/>
          <a:ext cx="8596311" cy="2103120"/>
        </p:xfrm>
        <a:graphic>
          <a:graphicData uri="http://schemas.openxmlformats.org/drawingml/2006/table">
            <a:tbl>
              <a:tblPr firstRow="1" bandRow="1">
                <a:tableStyleId>{5C22544A-7EE6-4342-B048-85BDC9FD1C3A}</a:tableStyleId>
              </a:tblPr>
              <a:tblGrid>
                <a:gridCol w="2464443"/>
                <a:gridCol w="2043956"/>
                <a:gridCol w="2043956"/>
                <a:gridCol w="2043956"/>
              </a:tblGrid>
              <a:tr h="0">
                <a:tc>
                  <a:txBody>
                    <a:bodyPr/>
                    <a:lstStyle/>
                    <a:p>
                      <a:pPr algn="ctr"/>
                      <a:r>
                        <a:rPr lang="en-US" altLang="zh-CN" dirty="0" smtClean="0"/>
                        <a:t>Change of Position</a:t>
                      </a:r>
                      <a:r>
                        <a:rPr lang="en-US" altLang="zh-CN" baseline="0" dirty="0" smtClean="0"/>
                        <a:t> Recommendations</a:t>
                      </a:r>
                      <a:endParaRPr lang="zh-CN" altLang="en-US" dirty="0"/>
                    </a:p>
                  </a:txBody>
                  <a:tcPr anchor="ctr"/>
                </a:tc>
                <a:tc>
                  <a:txBody>
                    <a:bodyPr/>
                    <a:lstStyle/>
                    <a:p>
                      <a:pPr algn="ctr"/>
                      <a:r>
                        <a:rPr lang="en-US" altLang="zh-CN" dirty="0" smtClean="0"/>
                        <a:t>Total</a:t>
                      </a:r>
                      <a:endParaRPr lang="zh-CN" altLang="en-US" dirty="0"/>
                    </a:p>
                  </a:txBody>
                  <a:tcPr anchor="ctr"/>
                </a:tc>
                <a:tc>
                  <a:txBody>
                    <a:bodyPr/>
                    <a:lstStyle/>
                    <a:p>
                      <a:pPr algn="ctr"/>
                      <a:r>
                        <a:rPr lang="en-US" altLang="zh-CN" dirty="0" smtClean="0"/>
                        <a:t>Profitable</a:t>
                      </a:r>
                      <a:endParaRPr lang="zh-CN" altLang="en-US" dirty="0"/>
                    </a:p>
                  </a:txBody>
                  <a:tcPr anchor="ctr"/>
                </a:tc>
                <a:tc>
                  <a:txBody>
                    <a:bodyPr/>
                    <a:lstStyle/>
                    <a:p>
                      <a:pPr algn="ctr"/>
                      <a:r>
                        <a:rPr lang="en-US" altLang="zh-CN" dirty="0" smtClean="0"/>
                        <a:t>Unprofitable</a:t>
                      </a:r>
                      <a:endParaRPr lang="zh-CN" altLang="en-US" dirty="0"/>
                    </a:p>
                  </a:txBody>
                  <a:tcPr anchor="ctr"/>
                </a:tc>
              </a:tr>
              <a:tr h="0">
                <a:tc>
                  <a:txBody>
                    <a:bodyPr/>
                    <a:lstStyle/>
                    <a:p>
                      <a:pPr algn="ctr"/>
                      <a:r>
                        <a:rPr lang="en-US" altLang="zh-CN" dirty="0" smtClean="0"/>
                        <a:t>Bullish</a:t>
                      </a:r>
                      <a:endParaRPr lang="zh-CN" altLang="en-US" dirty="0"/>
                    </a:p>
                  </a:txBody>
                  <a:tcPr anchor="ctr"/>
                </a:tc>
                <a:tc>
                  <a:txBody>
                    <a:bodyPr/>
                    <a:lstStyle/>
                    <a:p>
                      <a:pPr algn="ctr"/>
                      <a:r>
                        <a:rPr lang="en-US" altLang="zh-CN" dirty="0" smtClean="0"/>
                        <a:t>29</a:t>
                      </a:r>
                      <a:endParaRPr lang="zh-CN" altLang="en-US" dirty="0"/>
                    </a:p>
                  </a:txBody>
                  <a:tcPr anchor="ctr"/>
                </a:tc>
                <a:tc>
                  <a:txBody>
                    <a:bodyPr/>
                    <a:lstStyle/>
                    <a:p>
                      <a:pPr algn="ctr"/>
                      <a:r>
                        <a:rPr lang="en-US" altLang="zh-CN" dirty="0" smtClean="0"/>
                        <a:t>16</a:t>
                      </a:r>
                      <a:endParaRPr lang="zh-CN" altLang="en-US" dirty="0"/>
                    </a:p>
                  </a:txBody>
                  <a:tcPr anchor="ctr"/>
                </a:tc>
                <a:tc>
                  <a:txBody>
                    <a:bodyPr/>
                    <a:lstStyle/>
                    <a:p>
                      <a:pPr algn="ctr"/>
                      <a:r>
                        <a:rPr lang="en-US" altLang="zh-CN" dirty="0" smtClean="0"/>
                        <a:t>13</a:t>
                      </a:r>
                      <a:endParaRPr lang="zh-CN" altLang="en-US" dirty="0"/>
                    </a:p>
                  </a:txBody>
                  <a:tcPr anchor="ctr"/>
                </a:tc>
              </a:tr>
              <a:tr h="0">
                <a:tc>
                  <a:txBody>
                    <a:bodyPr/>
                    <a:lstStyle/>
                    <a:p>
                      <a:pPr algn="ctr"/>
                      <a:r>
                        <a:rPr lang="en-US" altLang="zh-CN" dirty="0" smtClean="0"/>
                        <a:t>Bearish</a:t>
                      </a:r>
                      <a:endParaRPr lang="zh-CN" altLang="en-US" dirty="0"/>
                    </a:p>
                  </a:txBody>
                  <a:tcPr anchor="ctr"/>
                </a:tc>
                <a:tc>
                  <a:txBody>
                    <a:bodyPr/>
                    <a:lstStyle/>
                    <a:p>
                      <a:pPr algn="ctr"/>
                      <a:r>
                        <a:rPr lang="en-US" altLang="zh-CN" dirty="0" smtClean="0"/>
                        <a:t>23</a:t>
                      </a:r>
                      <a:endParaRPr lang="zh-CN" altLang="en-US" dirty="0"/>
                    </a:p>
                  </a:txBody>
                  <a:tcPr anchor="ctr"/>
                </a:tc>
                <a:tc>
                  <a:txBody>
                    <a:bodyPr/>
                    <a:lstStyle/>
                    <a:p>
                      <a:pPr algn="ctr"/>
                      <a:r>
                        <a:rPr lang="en-US" altLang="zh-CN" dirty="0" smtClean="0"/>
                        <a:t>10</a:t>
                      </a:r>
                      <a:endParaRPr lang="zh-CN" altLang="en-US" dirty="0"/>
                    </a:p>
                  </a:txBody>
                  <a:tcPr anchor="ctr"/>
                </a:tc>
                <a:tc>
                  <a:txBody>
                    <a:bodyPr/>
                    <a:lstStyle/>
                    <a:p>
                      <a:pPr algn="ctr"/>
                      <a:r>
                        <a:rPr lang="en-US" altLang="zh-CN" dirty="0" smtClean="0"/>
                        <a:t>13</a:t>
                      </a:r>
                      <a:endParaRPr lang="zh-CN" altLang="en-US" dirty="0"/>
                    </a:p>
                  </a:txBody>
                  <a:tcPr anchor="ctr"/>
                </a:tc>
              </a:tr>
              <a:tr h="0">
                <a:tc>
                  <a:txBody>
                    <a:bodyPr/>
                    <a:lstStyle/>
                    <a:p>
                      <a:pPr algn="ctr"/>
                      <a:r>
                        <a:rPr lang="en-US" altLang="zh-CN" dirty="0" smtClean="0"/>
                        <a:t>Withdrawal</a:t>
                      </a:r>
                      <a:endParaRPr lang="zh-CN" altLang="en-US" dirty="0"/>
                    </a:p>
                  </a:txBody>
                  <a:tcPr anchor="ctr"/>
                </a:tc>
                <a:tc>
                  <a:txBody>
                    <a:bodyPr/>
                    <a:lstStyle/>
                    <a:p>
                      <a:pPr algn="ctr"/>
                      <a:r>
                        <a:rPr lang="en-US" altLang="zh-CN" dirty="0" smtClean="0"/>
                        <a:t>38</a:t>
                      </a:r>
                      <a:endParaRPr lang="zh-CN" altLang="en-US" dirty="0"/>
                    </a:p>
                  </a:txBody>
                  <a:tcPr anchor="ctr"/>
                </a:tc>
                <a:tc>
                  <a:txBody>
                    <a:bodyPr/>
                    <a:lstStyle/>
                    <a:p>
                      <a:pPr algn="ctr"/>
                      <a:r>
                        <a:rPr lang="en-US" altLang="zh-CN" dirty="0" smtClean="0"/>
                        <a:t>19</a:t>
                      </a:r>
                      <a:endParaRPr lang="zh-CN" altLang="en-US" dirty="0"/>
                    </a:p>
                  </a:txBody>
                  <a:tcPr anchor="ctr"/>
                </a:tc>
                <a:tc>
                  <a:txBody>
                    <a:bodyPr/>
                    <a:lstStyle/>
                    <a:p>
                      <a:pPr algn="ctr"/>
                      <a:r>
                        <a:rPr lang="en-US" altLang="zh-CN" dirty="0" smtClean="0"/>
                        <a:t>19</a:t>
                      </a:r>
                      <a:endParaRPr lang="zh-CN" altLang="en-US" dirty="0"/>
                    </a:p>
                  </a:txBody>
                  <a:tcPr anchor="ctr"/>
                </a:tc>
              </a:tr>
              <a:tr h="0">
                <a:tc>
                  <a:txBody>
                    <a:bodyPr/>
                    <a:lstStyle/>
                    <a:p>
                      <a:pPr algn="ctr"/>
                      <a:r>
                        <a:rPr lang="en-US" altLang="zh-CN" dirty="0" smtClean="0">
                          <a:solidFill>
                            <a:srgbClr val="FF0000"/>
                          </a:solidFill>
                        </a:rPr>
                        <a:t>Total</a:t>
                      </a:r>
                      <a:endParaRPr lang="zh-CN" altLang="en-US" dirty="0">
                        <a:solidFill>
                          <a:srgbClr val="FF0000"/>
                        </a:solidFill>
                      </a:endParaRPr>
                    </a:p>
                  </a:txBody>
                  <a:tcPr anchor="ctr"/>
                </a:tc>
                <a:tc>
                  <a:txBody>
                    <a:bodyPr/>
                    <a:lstStyle/>
                    <a:p>
                      <a:pPr algn="ctr"/>
                      <a:r>
                        <a:rPr lang="en-US" altLang="zh-CN" dirty="0" smtClean="0">
                          <a:solidFill>
                            <a:srgbClr val="FF0000"/>
                          </a:solidFill>
                        </a:rPr>
                        <a:t>90</a:t>
                      </a:r>
                      <a:endParaRPr lang="zh-CN" altLang="en-US" dirty="0">
                        <a:solidFill>
                          <a:srgbClr val="FF0000"/>
                        </a:solidFill>
                      </a:endParaRPr>
                    </a:p>
                  </a:txBody>
                  <a:tcPr anchor="ctr"/>
                </a:tc>
                <a:tc>
                  <a:txBody>
                    <a:bodyPr/>
                    <a:lstStyle/>
                    <a:p>
                      <a:pPr algn="ctr"/>
                      <a:r>
                        <a:rPr lang="en-US" altLang="zh-CN" dirty="0" smtClean="0">
                          <a:solidFill>
                            <a:srgbClr val="FF0000"/>
                          </a:solidFill>
                        </a:rPr>
                        <a:t>45</a:t>
                      </a:r>
                      <a:endParaRPr lang="zh-CN" altLang="en-US" dirty="0">
                        <a:solidFill>
                          <a:srgbClr val="FF0000"/>
                        </a:solidFill>
                      </a:endParaRPr>
                    </a:p>
                  </a:txBody>
                  <a:tcPr anchor="ctr"/>
                </a:tc>
                <a:tc>
                  <a:txBody>
                    <a:bodyPr/>
                    <a:lstStyle/>
                    <a:p>
                      <a:pPr algn="ctr"/>
                      <a:r>
                        <a:rPr lang="en-US" altLang="zh-CN" dirty="0" smtClean="0">
                          <a:solidFill>
                            <a:srgbClr val="FF0000"/>
                          </a:solidFill>
                        </a:rPr>
                        <a:t>45</a:t>
                      </a:r>
                      <a:endParaRPr lang="zh-CN" altLang="en-US" dirty="0">
                        <a:solidFill>
                          <a:srgbClr val="FF0000"/>
                        </a:solidFill>
                      </a:endParaRPr>
                    </a:p>
                  </a:txBody>
                  <a:tcPr anchor="ctr"/>
                </a:tc>
              </a:tr>
            </a:tbl>
          </a:graphicData>
        </a:graphic>
      </p:graphicFrame>
    </p:spTree>
    <p:extLst>
      <p:ext uri="{BB962C8B-B14F-4D97-AF65-F5344CB8AC3E}">
        <p14:creationId xmlns:p14="http://schemas.microsoft.com/office/powerpoint/2010/main" val="1672195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平面">
  <a:themeElements>
    <a:clrScheme name="平面">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平面">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平面">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4861</TotalTime>
  <Words>2277</Words>
  <Application>Microsoft Macintosh PowerPoint</Application>
  <PresentationFormat>宽屏</PresentationFormat>
  <Paragraphs>237</Paragraphs>
  <Slides>19</Slides>
  <Notes>17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19</vt:i4>
      </vt:variant>
    </vt:vector>
  </HeadingPairs>
  <TitlesOfParts>
    <vt:vector size="28" baseType="lpstr">
      <vt:lpstr>DengXian</vt:lpstr>
      <vt:lpstr>Mangal</vt:lpstr>
      <vt:lpstr>Trebuchet MS</vt:lpstr>
      <vt:lpstr>Wingdings</vt:lpstr>
      <vt:lpstr>Wingdings 3</vt:lpstr>
      <vt:lpstr>方正姚体</vt:lpstr>
      <vt:lpstr>华文新魏</vt:lpstr>
      <vt:lpstr>Arial</vt:lpstr>
      <vt:lpstr>平面</vt:lpstr>
      <vt:lpstr>Can Stock Market Forecasters Forecast?</vt:lpstr>
      <vt:lpstr>Alfred C. Cowles, 3rd (1891-1984) </vt:lpstr>
      <vt:lpstr>Introduction</vt:lpstr>
      <vt:lpstr>Forecasting the Course of Individual Stock Price - 16 financial services </vt:lpstr>
      <vt:lpstr>Results -- Only six of the 16 services achieved any success </vt:lpstr>
      <vt:lpstr>Forecasting the Course of Individual Stock Price – 20 fire insurance companies </vt:lpstr>
      <vt:lpstr>Results -- Only six companies achieved any success </vt:lpstr>
      <vt:lpstr>Forecasting the Course of Stock Market -- William Peter Hamilton </vt:lpstr>
      <vt:lpstr>Results  </vt:lpstr>
      <vt:lpstr>Forecasting the Course of Stock Market -- 24 financial publications</vt:lpstr>
      <vt:lpstr>Results – one third success  </vt:lpstr>
      <vt:lpstr>Results – one third success  </vt:lpstr>
      <vt:lpstr>Statistical Interpretations of Results</vt:lpstr>
      <vt:lpstr>Statistical Interpretations of Results</vt:lpstr>
      <vt:lpstr>Statistical Interpretations of Results</vt:lpstr>
      <vt:lpstr>Probability test</vt:lpstr>
      <vt:lpstr>Frequency distribution of weekly % G/L</vt:lpstr>
      <vt:lpstr>Summary</vt:lpstr>
      <vt:lpstr>Ideas</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Stock Market Forecasters Forecast?</dc:title>
  <dc:creator>Chen, Lucy</dc:creator>
  <cp:lastModifiedBy>Chen, Lucy</cp:lastModifiedBy>
  <cp:revision>45</cp:revision>
  <dcterms:created xsi:type="dcterms:W3CDTF">2017-09-21T20:34:11Z</dcterms:created>
  <dcterms:modified xsi:type="dcterms:W3CDTF">2017-09-26T05:07:02Z</dcterms:modified>
</cp:coreProperties>
</file>